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0" r:id="rId21"/>
    <p:sldId id="278" r:id="rId22"/>
    <p:sldId id="279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2" autoAdjust="0"/>
  </p:normalViewPr>
  <p:slideViewPr>
    <p:cSldViewPr>
      <p:cViewPr>
        <p:scale>
          <a:sx n="86" d="100"/>
          <a:sy n="8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288F5-B475-42E3-A2A4-F7CE38DEF130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B1F7C3F-8CCE-4256-BF0D-0ADBF2B579C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Проектный офис министерства здравоохранения Краснодарского края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CC7015-DDB8-442C-B29C-B719DBF14914}" type="parTrans" cxnId="{79BC6430-019C-4F28-9F65-CD3A536D30A8}">
      <dgm:prSet/>
      <dgm:spPr/>
      <dgm:t>
        <a:bodyPr/>
        <a:lstStyle/>
        <a:p>
          <a:endParaRPr lang="ru-RU"/>
        </a:p>
      </dgm:t>
    </dgm:pt>
    <dgm:pt modelId="{EE0F0D7A-CE36-44E1-99A2-AC280D5C15E0}" type="sibTrans" cxnId="{79BC6430-019C-4F28-9F65-CD3A536D30A8}">
      <dgm:prSet/>
      <dgm:spPr/>
      <dgm:t>
        <a:bodyPr/>
        <a:lstStyle/>
        <a:p>
          <a:endParaRPr lang="ru-RU"/>
        </a:p>
      </dgm:t>
    </dgm:pt>
    <dgm:pt modelId="{207E553B-4871-4DD1-97B5-0C08516D83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Руководитель проектного офиса  МЗ КК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046975-6519-4666-AB61-680535680285}" type="parTrans" cxnId="{A61E5423-2F31-40EF-8171-ED6C18D19222}">
      <dgm:prSet/>
      <dgm:spPr/>
      <dgm:t>
        <a:bodyPr/>
        <a:lstStyle/>
        <a:p>
          <a:endParaRPr lang="ru-RU"/>
        </a:p>
      </dgm:t>
    </dgm:pt>
    <dgm:pt modelId="{82FCEB6F-E8E7-483D-9282-8DD2D77A00A9}" type="sibTrans" cxnId="{A61E5423-2F31-40EF-8171-ED6C18D19222}">
      <dgm:prSet/>
      <dgm:spPr/>
      <dgm:t>
        <a:bodyPr/>
        <a:lstStyle/>
        <a:p>
          <a:endParaRPr lang="ru-RU"/>
        </a:p>
      </dgm:t>
    </dgm:pt>
    <dgm:pt modelId="{427DD7A0-4B37-4C05-8402-69BE212CD83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Сотрудники  проектного офиса МЗ КК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8682D2-7934-428F-833F-EDB332F19522}" type="parTrans" cxnId="{33BF57A3-35C7-4DF4-825C-85C27F266523}">
      <dgm:prSet/>
      <dgm:spPr/>
      <dgm:t>
        <a:bodyPr/>
        <a:lstStyle/>
        <a:p>
          <a:endParaRPr lang="ru-RU"/>
        </a:p>
      </dgm:t>
    </dgm:pt>
    <dgm:pt modelId="{3D2AE6F1-A46C-458C-A042-12037289B07C}" type="sibTrans" cxnId="{33BF57A3-35C7-4DF4-825C-85C27F266523}">
      <dgm:prSet/>
      <dgm:spPr/>
      <dgm:t>
        <a:bodyPr/>
        <a:lstStyle/>
        <a:p>
          <a:endParaRPr lang="ru-RU"/>
        </a:p>
      </dgm:t>
    </dgm:pt>
    <dgm:pt modelId="{9EA010C9-83DD-4B0D-91C8-A143A2E6828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Куратор проекта от ГК «РОСАТОМ»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909399-58F7-46E4-A8EA-26F8CA00BE2D}" type="parTrans" cxnId="{15DA88E1-43C1-4EB4-86B5-24F1648D9F48}">
      <dgm:prSet/>
      <dgm:spPr/>
      <dgm:t>
        <a:bodyPr/>
        <a:lstStyle/>
        <a:p>
          <a:endParaRPr lang="ru-RU"/>
        </a:p>
      </dgm:t>
    </dgm:pt>
    <dgm:pt modelId="{F7BB4F8F-934F-476E-A36B-368965855ED8}" type="sibTrans" cxnId="{15DA88E1-43C1-4EB4-86B5-24F1648D9F48}">
      <dgm:prSet/>
      <dgm:spPr/>
      <dgm:t>
        <a:bodyPr/>
        <a:lstStyle/>
        <a:p>
          <a:endParaRPr lang="ru-RU"/>
        </a:p>
      </dgm:t>
    </dgm:pt>
    <dgm:pt modelId="{2CB515E7-CC7E-4434-9741-B826132C900E}">
      <dgm:prSet custT="1"/>
      <dgm:spPr/>
      <dgm:t>
        <a:bodyPr/>
        <a:lstStyle/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Первый заместитель министра здравоохранения </a:t>
          </a:r>
          <a:r>
            <a:rPr lang="ru-RU" sz="1200" dirty="0" err="1" smtClean="0">
              <a:latin typeface="Arial" pitchFamily="34" charset="0"/>
              <a:cs typeface="Arial" pitchFamily="34" charset="0"/>
            </a:rPr>
            <a:t>Кадзаева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Л.Г.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8B5B55F0-79AC-49AB-BAE4-2D00C640E387}" type="parTrans" cxnId="{0CF6975B-A212-4DB4-AD8C-2DC2EAB89E4E}">
      <dgm:prSet/>
      <dgm:spPr/>
      <dgm:t>
        <a:bodyPr/>
        <a:lstStyle/>
        <a:p>
          <a:endParaRPr lang="ru-RU"/>
        </a:p>
      </dgm:t>
    </dgm:pt>
    <dgm:pt modelId="{A4FE498C-C342-4D31-9CF3-4EE0A80AA3CC}" type="sibTrans" cxnId="{0CF6975B-A212-4DB4-AD8C-2DC2EAB89E4E}">
      <dgm:prSet/>
      <dgm:spPr/>
      <dgm:t>
        <a:bodyPr/>
        <a:lstStyle/>
        <a:p>
          <a:endParaRPr lang="ru-RU"/>
        </a:p>
      </dgm:t>
    </dgm:pt>
    <dgm:pt modelId="{23C6DE1C-E62D-4558-AB6D-F34AB18B1DCD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Морозова Л.Ю. – первый заместитель ТФОМС КК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37DEBD5-7325-46AA-BA68-170304F8992E}" type="parTrans" cxnId="{BB562642-1841-48F4-BA40-CC9C90EEAAB9}">
      <dgm:prSet/>
      <dgm:spPr/>
      <dgm:t>
        <a:bodyPr/>
        <a:lstStyle/>
        <a:p>
          <a:endParaRPr lang="ru-RU"/>
        </a:p>
      </dgm:t>
    </dgm:pt>
    <dgm:pt modelId="{A07F514A-99C1-4593-863D-C44B97F5F299}" type="sibTrans" cxnId="{BB562642-1841-48F4-BA40-CC9C90EEAAB9}">
      <dgm:prSet/>
      <dgm:spPr/>
      <dgm:t>
        <a:bodyPr/>
        <a:lstStyle/>
        <a:p>
          <a:endParaRPr lang="ru-RU"/>
        </a:p>
      </dgm:t>
    </dgm:pt>
    <dgm:pt modelId="{D85D6736-8E64-49D3-B96D-D42405C21DC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AF5114-2A83-4E3D-A591-4FF3D76344A3}" type="parTrans" cxnId="{68896FD1-AB6F-4143-8F26-14CE8798D1C1}">
      <dgm:prSet/>
      <dgm:spPr/>
      <dgm:t>
        <a:bodyPr/>
        <a:lstStyle/>
        <a:p>
          <a:endParaRPr lang="ru-RU"/>
        </a:p>
      </dgm:t>
    </dgm:pt>
    <dgm:pt modelId="{0A3BCA8C-F16A-4984-8D0E-238384870D97}" type="sibTrans" cxnId="{68896FD1-AB6F-4143-8F26-14CE8798D1C1}">
      <dgm:prSet/>
      <dgm:spPr/>
      <dgm:t>
        <a:bodyPr/>
        <a:lstStyle/>
        <a:p>
          <a:endParaRPr lang="ru-RU"/>
        </a:p>
      </dgm:t>
    </dgm:pt>
    <dgm:pt modelId="{F3B161EF-55D2-4F99-926F-70673138229A}">
      <dgm:prSet custT="1"/>
      <dgm:spPr/>
      <dgm:t>
        <a:bodyPr/>
        <a:lstStyle/>
        <a:p>
          <a:pPr rtl="0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9533977-C92F-41DC-A86D-DE7CAA6083C8}" type="sibTrans" cxnId="{DD15D9F9-816C-485B-8DA1-BBCF66524C55}">
      <dgm:prSet/>
      <dgm:spPr/>
      <dgm:t>
        <a:bodyPr/>
        <a:lstStyle/>
        <a:p>
          <a:endParaRPr lang="ru-RU"/>
        </a:p>
      </dgm:t>
    </dgm:pt>
    <dgm:pt modelId="{CDC4E302-DD73-479E-A4D7-9221871A8C2D}" type="parTrans" cxnId="{DD15D9F9-816C-485B-8DA1-BBCF66524C55}">
      <dgm:prSet/>
      <dgm:spPr/>
      <dgm:t>
        <a:bodyPr/>
        <a:lstStyle/>
        <a:p>
          <a:endParaRPr lang="ru-RU"/>
        </a:p>
      </dgm:t>
    </dgm:pt>
    <dgm:pt modelId="{F94FB837-1751-4DB7-A022-14AC1DECFDB4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Игнатенко В.А. – заместитель министра здравоохранения КК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C67BDC9-F0A1-4BA7-9B62-26255AC7A264}" type="parTrans" cxnId="{40CB2A8D-507F-4E58-AE41-824C05F92242}">
      <dgm:prSet/>
      <dgm:spPr/>
      <dgm:t>
        <a:bodyPr/>
        <a:lstStyle/>
        <a:p>
          <a:endParaRPr lang="ru-RU"/>
        </a:p>
      </dgm:t>
    </dgm:pt>
    <dgm:pt modelId="{E8B0BF52-A730-4B19-BBDA-B6B972292143}" type="sibTrans" cxnId="{40CB2A8D-507F-4E58-AE41-824C05F92242}">
      <dgm:prSet/>
      <dgm:spPr/>
      <dgm:t>
        <a:bodyPr/>
        <a:lstStyle/>
        <a:p>
          <a:endParaRPr lang="ru-RU"/>
        </a:p>
      </dgm:t>
    </dgm:pt>
    <dgm:pt modelId="{D3D49F68-2A92-4869-9E2D-260E136864C7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Белоусова Л.Д. – заместитель директора ТФОМС КК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40DACED-7E6A-415D-A338-4FB2ADD2EAD9}" type="parTrans" cxnId="{3CE54827-0FBF-4B1C-8DB3-10DB9B93AD4D}">
      <dgm:prSet/>
      <dgm:spPr/>
      <dgm:t>
        <a:bodyPr/>
        <a:lstStyle/>
        <a:p>
          <a:endParaRPr lang="ru-RU"/>
        </a:p>
      </dgm:t>
    </dgm:pt>
    <dgm:pt modelId="{28DE05A1-BA1D-43C8-977F-515729D9FE42}" type="sibTrans" cxnId="{3CE54827-0FBF-4B1C-8DB3-10DB9B93AD4D}">
      <dgm:prSet/>
      <dgm:spPr/>
      <dgm:t>
        <a:bodyPr/>
        <a:lstStyle/>
        <a:p>
          <a:endParaRPr lang="ru-RU"/>
        </a:p>
      </dgm:t>
    </dgm:pt>
    <dgm:pt modelId="{2CC0F865-9F1F-4F29-9A20-BDE851EC936A}">
      <dgm:prSet custT="1"/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Вязовская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И.Н. –начальник отдела организации медицинской помощи взрослому населению МЗКК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A2A0C7B-ABCC-44F1-B1F8-2B7DE2D17201}" type="parTrans" cxnId="{BEF7BCAD-B5EA-4E5A-AC6D-FD8BA68D3026}">
      <dgm:prSet/>
      <dgm:spPr/>
      <dgm:t>
        <a:bodyPr/>
        <a:lstStyle/>
        <a:p>
          <a:endParaRPr lang="ru-RU"/>
        </a:p>
      </dgm:t>
    </dgm:pt>
    <dgm:pt modelId="{8B864CEA-EF48-4CA9-9FC1-278A09F010C3}" type="sibTrans" cxnId="{BEF7BCAD-B5EA-4E5A-AC6D-FD8BA68D3026}">
      <dgm:prSet/>
      <dgm:spPr/>
      <dgm:t>
        <a:bodyPr/>
        <a:lstStyle/>
        <a:p>
          <a:endParaRPr lang="ru-RU"/>
        </a:p>
      </dgm:t>
    </dgm:pt>
    <dgm:pt modelId="{2E7D176D-3BDA-4390-89C1-48F4D65FE55F}">
      <dgm:prSet custT="1"/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Гольберг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Е.Н. –начальник управления организации медицинской помощи женщинам и детям МЗКК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74ACC27-084D-49D2-B903-A5D5E969AA59}" type="parTrans" cxnId="{B2EF9BF1-2866-4225-9E3A-176B9B189C33}">
      <dgm:prSet/>
      <dgm:spPr/>
      <dgm:t>
        <a:bodyPr/>
        <a:lstStyle/>
        <a:p>
          <a:endParaRPr lang="ru-RU"/>
        </a:p>
      </dgm:t>
    </dgm:pt>
    <dgm:pt modelId="{829137B8-AE4D-4017-8148-FFB2D9C968CD}" type="sibTrans" cxnId="{B2EF9BF1-2866-4225-9E3A-176B9B189C33}">
      <dgm:prSet/>
      <dgm:spPr/>
      <dgm:t>
        <a:bodyPr/>
        <a:lstStyle/>
        <a:p>
          <a:endParaRPr lang="ru-RU"/>
        </a:p>
      </dgm:t>
    </dgm:pt>
    <dgm:pt modelId="{BB7A71C0-E41E-46FD-9E7E-F13BF577356C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Павлова И.Ю. – главный консультант отдела организации медицинской помощи взрослому населению МЗКК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2B95A29-6A3B-4964-9F9B-92FB7C4E1D79}" type="parTrans" cxnId="{C3CA39AF-8640-4909-821B-ABB29FA5D852}">
      <dgm:prSet/>
      <dgm:spPr/>
      <dgm:t>
        <a:bodyPr/>
        <a:lstStyle/>
        <a:p>
          <a:endParaRPr lang="ru-RU"/>
        </a:p>
      </dgm:t>
    </dgm:pt>
    <dgm:pt modelId="{9AE37C7D-7822-4A9B-B362-EF1BB159056A}" type="sibTrans" cxnId="{C3CA39AF-8640-4909-821B-ABB29FA5D852}">
      <dgm:prSet/>
      <dgm:spPr/>
      <dgm:t>
        <a:bodyPr/>
        <a:lstStyle/>
        <a:p>
          <a:endParaRPr lang="ru-RU"/>
        </a:p>
      </dgm:t>
    </dgm:pt>
    <dgm:pt modelId="{8BB6B18D-BFEE-4598-8122-40AC246DB42F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Бережная Е.Г. ведущий консультант управления организации медицинской помощи женщинам и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детям МЗКК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EDFE1F5C-A563-4896-BD7A-FE377517FA7D}" type="parTrans" cxnId="{BB2BA0A2-A2F2-4D8E-BE51-96958A5FC168}">
      <dgm:prSet/>
      <dgm:spPr/>
      <dgm:t>
        <a:bodyPr/>
        <a:lstStyle/>
        <a:p>
          <a:endParaRPr lang="ru-RU"/>
        </a:p>
      </dgm:t>
    </dgm:pt>
    <dgm:pt modelId="{E36609BC-03D9-43BD-8AD4-E366D2ACE71B}" type="sibTrans" cxnId="{BB2BA0A2-A2F2-4D8E-BE51-96958A5FC168}">
      <dgm:prSet/>
      <dgm:spPr/>
      <dgm:t>
        <a:bodyPr/>
        <a:lstStyle/>
        <a:p>
          <a:endParaRPr lang="ru-RU"/>
        </a:p>
      </dgm:t>
    </dgm:pt>
    <dgm:pt modelId="{E442DA6B-8EEE-4736-AF97-242D09CBDC99}" type="pres">
      <dgm:prSet presAssocID="{BBF288F5-B475-42E3-A2A4-F7CE38DEF1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3B01E-C21F-4DA9-954A-3D51096142FF}" type="pres">
      <dgm:prSet presAssocID="{2B1F7C3F-8CCE-4256-BF0D-0ADBF2B579C5}" presName="parentLin" presStyleCnt="0"/>
      <dgm:spPr/>
    </dgm:pt>
    <dgm:pt modelId="{9674C75F-9B0F-4E91-AD7B-95A3A7FF49B9}" type="pres">
      <dgm:prSet presAssocID="{2B1F7C3F-8CCE-4256-BF0D-0ADBF2B579C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6467992-567A-4802-9328-EC909091B788}" type="pres">
      <dgm:prSet presAssocID="{2B1F7C3F-8CCE-4256-BF0D-0ADBF2B579C5}" presName="parentText" presStyleLbl="node1" presStyleIdx="0" presStyleCnt="4" custScaleX="135409" custScaleY="154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B23B8-9B82-4539-9661-C128B392A891}" type="pres">
      <dgm:prSet presAssocID="{2B1F7C3F-8CCE-4256-BF0D-0ADBF2B579C5}" presName="negativeSpace" presStyleCnt="0"/>
      <dgm:spPr/>
    </dgm:pt>
    <dgm:pt modelId="{20A0F205-FF51-4187-AF78-087B2F124A92}" type="pres">
      <dgm:prSet presAssocID="{2B1F7C3F-8CCE-4256-BF0D-0ADBF2B579C5}" presName="childText" presStyleLbl="conFgAcc1" presStyleIdx="0" presStyleCnt="4">
        <dgm:presLayoutVars>
          <dgm:bulletEnabled val="1"/>
        </dgm:presLayoutVars>
      </dgm:prSet>
      <dgm:spPr/>
    </dgm:pt>
    <dgm:pt modelId="{CD18BDFD-C70A-40E4-A88D-17B28A0850E3}" type="pres">
      <dgm:prSet presAssocID="{EE0F0D7A-CE36-44E1-99A2-AC280D5C15E0}" presName="spaceBetweenRectangles" presStyleCnt="0"/>
      <dgm:spPr/>
    </dgm:pt>
    <dgm:pt modelId="{A919CCAD-E12B-453A-B369-B4B14783E7DE}" type="pres">
      <dgm:prSet presAssocID="{207E553B-4871-4DD1-97B5-0C08516D8396}" presName="parentLin" presStyleCnt="0"/>
      <dgm:spPr/>
    </dgm:pt>
    <dgm:pt modelId="{B41D1683-6067-4258-9B33-3CBA14A1C68B}" type="pres">
      <dgm:prSet presAssocID="{207E553B-4871-4DD1-97B5-0C08516D83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38513D1-6C28-47F0-8816-67302ED7A6EC}" type="pres">
      <dgm:prSet presAssocID="{207E553B-4871-4DD1-97B5-0C08516D8396}" presName="parentText" presStyleLbl="node1" presStyleIdx="1" presStyleCnt="4" custScaleY="1298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24034-F5BC-470A-BE27-D1B184DECE0B}" type="pres">
      <dgm:prSet presAssocID="{207E553B-4871-4DD1-97B5-0C08516D8396}" presName="negativeSpace" presStyleCnt="0"/>
      <dgm:spPr/>
    </dgm:pt>
    <dgm:pt modelId="{78757F48-EEEC-40F2-86D3-7B4B65BA3B10}" type="pres">
      <dgm:prSet presAssocID="{207E553B-4871-4DD1-97B5-0C08516D8396}" presName="childText" presStyleLbl="conFgAcc1" presStyleIdx="1" presStyleCnt="4" custScaleY="67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3736C-8C68-4596-9C48-FE5CCFB956B2}" type="pres">
      <dgm:prSet presAssocID="{82FCEB6F-E8E7-483D-9282-8DD2D77A00A9}" presName="spaceBetweenRectangles" presStyleCnt="0"/>
      <dgm:spPr/>
    </dgm:pt>
    <dgm:pt modelId="{A2AA34DD-DB9C-462E-85C2-B50F53423202}" type="pres">
      <dgm:prSet presAssocID="{427DD7A0-4B37-4C05-8402-69BE212CD83C}" presName="parentLin" presStyleCnt="0"/>
      <dgm:spPr/>
    </dgm:pt>
    <dgm:pt modelId="{6B578787-136A-44B1-8EA3-C2063B0F2B48}" type="pres">
      <dgm:prSet presAssocID="{427DD7A0-4B37-4C05-8402-69BE212CD8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317E3D2-0B50-44C9-A885-2656864F5515}" type="pres">
      <dgm:prSet presAssocID="{427DD7A0-4B37-4C05-8402-69BE212CD83C}" presName="parentText" presStyleLbl="node1" presStyleIdx="2" presStyleCnt="4" custScaleY="163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DD61-9D0C-4842-9612-A56F67EEBC38}" type="pres">
      <dgm:prSet presAssocID="{427DD7A0-4B37-4C05-8402-69BE212CD83C}" presName="negativeSpace" presStyleCnt="0"/>
      <dgm:spPr/>
    </dgm:pt>
    <dgm:pt modelId="{0A05D997-7EA6-454F-A517-724B056A4FA2}" type="pres">
      <dgm:prSet presAssocID="{427DD7A0-4B37-4C05-8402-69BE212CD83C}" presName="childText" presStyleLbl="conFgAcc1" presStyleIdx="2" presStyleCnt="4" custScaleY="97699" custLinFactY="91" custLinFactNeighborX="-4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77178-EE9C-4388-8AB1-BD2DF3290739}" type="pres">
      <dgm:prSet presAssocID="{3D2AE6F1-A46C-458C-A042-12037289B07C}" presName="spaceBetweenRectangles" presStyleCnt="0"/>
      <dgm:spPr/>
    </dgm:pt>
    <dgm:pt modelId="{95581738-EE06-4BB4-A746-B16D2F36FE5D}" type="pres">
      <dgm:prSet presAssocID="{9EA010C9-83DD-4B0D-91C8-A143A2E68287}" presName="parentLin" presStyleCnt="0"/>
      <dgm:spPr/>
    </dgm:pt>
    <dgm:pt modelId="{9DF01297-A669-4C40-8FAF-5B012C3710C3}" type="pres">
      <dgm:prSet presAssocID="{9EA010C9-83DD-4B0D-91C8-A143A2E6828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7121C66-50B5-4362-8023-214A8C800EBC}" type="pres">
      <dgm:prSet presAssocID="{9EA010C9-83DD-4B0D-91C8-A143A2E68287}" presName="parentText" presStyleLbl="node1" presStyleIdx="3" presStyleCnt="4" custScaleY="167390" custLinFactNeighborX="18736" custLinFactNeighborY="-14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ABBAB-8C94-4C12-A921-15A90816A470}" type="pres">
      <dgm:prSet presAssocID="{9EA010C9-83DD-4B0D-91C8-A143A2E68287}" presName="negativeSpace" presStyleCnt="0"/>
      <dgm:spPr/>
    </dgm:pt>
    <dgm:pt modelId="{3C660E9F-DE63-4329-8153-E23A6DDCA9D9}" type="pres">
      <dgm:prSet presAssocID="{9EA010C9-83DD-4B0D-91C8-A143A2E6828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C6430-019C-4F28-9F65-CD3A536D30A8}" srcId="{BBF288F5-B475-42E3-A2A4-F7CE38DEF130}" destId="{2B1F7C3F-8CCE-4256-BF0D-0ADBF2B579C5}" srcOrd="0" destOrd="0" parTransId="{F5CC7015-DDB8-442C-B29C-B719DBF14914}" sibTransId="{EE0F0D7A-CE36-44E1-99A2-AC280D5C15E0}"/>
    <dgm:cxn modelId="{DA536ED0-96A7-4B0F-9593-08B9E4D2CCCD}" type="presOf" srcId="{F3B161EF-55D2-4F99-926F-70673138229A}" destId="{78757F48-EEEC-40F2-86D3-7B4B65BA3B10}" srcOrd="0" destOrd="1" presId="urn:microsoft.com/office/officeart/2005/8/layout/list1"/>
    <dgm:cxn modelId="{F041E83B-6F55-45E7-A1BC-C65C0F2AC332}" type="presOf" srcId="{23C6DE1C-E62D-4558-AB6D-F34AB18B1DCD}" destId="{0A05D997-7EA6-454F-A517-724B056A4FA2}" srcOrd="0" destOrd="0" presId="urn:microsoft.com/office/officeart/2005/8/layout/list1"/>
    <dgm:cxn modelId="{B4EABC1E-CF19-46D2-9FE4-50B1DD5D9036}" type="presOf" srcId="{F94FB837-1751-4DB7-A022-14AC1DECFDB4}" destId="{0A05D997-7EA6-454F-A517-724B056A4FA2}" srcOrd="0" destOrd="1" presId="urn:microsoft.com/office/officeart/2005/8/layout/list1"/>
    <dgm:cxn modelId="{A61E5423-2F31-40EF-8171-ED6C18D19222}" srcId="{BBF288F5-B475-42E3-A2A4-F7CE38DEF130}" destId="{207E553B-4871-4DD1-97B5-0C08516D8396}" srcOrd="1" destOrd="0" parTransId="{38046975-6519-4666-AB61-680535680285}" sibTransId="{82FCEB6F-E8E7-483D-9282-8DD2D77A00A9}"/>
    <dgm:cxn modelId="{40CB2A8D-507F-4E58-AE41-824C05F92242}" srcId="{427DD7A0-4B37-4C05-8402-69BE212CD83C}" destId="{F94FB837-1751-4DB7-A022-14AC1DECFDB4}" srcOrd="1" destOrd="0" parTransId="{4C67BDC9-F0A1-4BA7-9B62-26255AC7A264}" sibTransId="{E8B0BF52-A730-4B19-BBDA-B6B972292143}"/>
    <dgm:cxn modelId="{4268CB49-9E33-40E3-A294-413CBC8423AC}" type="presOf" srcId="{2E7D176D-3BDA-4390-89C1-48F4D65FE55F}" destId="{0A05D997-7EA6-454F-A517-724B056A4FA2}" srcOrd="0" destOrd="4" presId="urn:microsoft.com/office/officeart/2005/8/layout/list1"/>
    <dgm:cxn modelId="{2ACDB534-9704-4E7F-BF63-8C9806A6F5E3}" type="presOf" srcId="{2CB515E7-CC7E-4434-9741-B826132C900E}" destId="{78757F48-EEEC-40F2-86D3-7B4B65BA3B10}" srcOrd="0" destOrd="0" presId="urn:microsoft.com/office/officeart/2005/8/layout/list1"/>
    <dgm:cxn modelId="{BB562642-1841-48F4-BA40-CC9C90EEAAB9}" srcId="{427DD7A0-4B37-4C05-8402-69BE212CD83C}" destId="{23C6DE1C-E62D-4558-AB6D-F34AB18B1DCD}" srcOrd="0" destOrd="0" parTransId="{A37DEBD5-7325-46AA-BA68-170304F8992E}" sibTransId="{A07F514A-99C1-4593-863D-C44B97F5F299}"/>
    <dgm:cxn modelId="{DD15D9F9-816C-485B-8DA1-BBCF66524C55}" srcId="{207E553B-4871-4DD1-97B5-0C08516D8396}" destId="{F3B161EF-55D2-4F99-926F-70673138229A}" srcOrd="1" destOrd="0" parTransId="{CDC4E302-DD73-479E-A4D7-9221871A8C2D}" sibTransId="{E9533977-C92F-41DC-A86D-DE7CAA6083C8}"/>
    <dgm:cxn modelId="{5FA443EA-4291-4E78-8AF2-2ED95EFA1940}" type="presOf" srcId="{427DD7A0-4B37-4C05-8402-69BE212CD83C}" destId="{6B578787-136A-44B1-8EA3-C2063B0F2B48}" srcOrd="0" destOrd="0" presId="urn:microsoft.com/office/officeart/2005/8/layout/list1"/>
    <dgm:cxn modelId="{9C16F5BF-FE97-4BDC-A520-E158B158AA84}" type="presOf" srcId="{BB7A71C0-E41E-46FD-9E7E-F13BF577356C}" destId="{0A05D997-7EA6-454F-A517-724B056A4FA2}" srcOrd="0" destOrd="5" presId="urn:microsoft.com/office/officeart/2005/8/layout/list1"/>
    <dgm:cxn modelId="{0F330D16-AD75-4E10-BBF7-182E47E5D17F}" type="presOf" srcId="{9EA010C9-83DD-4B0D-91C8-A143A2E68287}" destId="{9DF01297-A669-4C40-8FAF-5B012C3710C3}" srcOrd="0" destOrd="0" presId="urn:microsoft.com/office/officeart/2005/8/layout/list1"/>
    <dgm:cxn modelId="{846F583C-E1A5-4277-B462-2094402BD5CD}" type="presOf" srcId="{BBF288F5-B475-42E3-A2A4-F7CE38DEF130}" destId="{E442DA6B-8EEE-4736-AF97-242D09CBDC99}" srcOrd="0" destOrd="0" presId="urn:microsoft.com/office/officeart/2005/8/layout/list1"/>
    <dgm:cxn modelId="{39441997-4553-4FD9-803D-B77C8E97D2C4}" type="presOf" srcId="{2CC0F865-9F1F-4F29-9A20-BDE851EC936A}" destId="{0A05D997-7EA6-454F-A517-724B056A4FA2}" srcOrd="0" destOrd="3" presId="urn:microsoft.com/office/officeart/2005/8/layout/list1"/>
    <dgm:cxn modelId="{33BF57A3-35C7-4DF4-825C-85C27F266523}" srcId="{BBF288F5-B475-42E3-A2A4-F7CE38DEF130}" destId="{427DD7A0-4B37-4C05-8402-69BE212CD83C}" srcOrd="2" destOrd="0" parTransId="{358682D2-7934-428F-833F-EDB332F19522}" sibTransId="{3D2AE6F1-A46C-458C-A042-12037289B07C}"/>
    <dgm:cxn modelId="{B875BD8F-6593-48A5-9AB0-08EF6912C06E}" type="presOf" srcId="{207E553B-4871-4DD1-97B5-0C08516D8396}" destId="{238513D1-6C28-47F0-8816-67302ED7A6EC}" srcOrd="1" destOrd="0" presId="urn:microsoft.com/office/officeart/2005/8/layout/list1"/>
    <dgm:cxn modelId="{22795A19-1C25-4770-A111-6FC61EF02BD5}" type="presOf" srcId="{2B1F7C3F-8CCE-4256-BF0D-0ADBF2B579C5}" destId="{76467992-567A-4802-9328-EC909091B788}" srcOrd="1" destOrd="0" presId="urn:microsoft.com/office/officeart/2005/8/layout/list1"/>
    <dgm:cxn modelId="{BB2BA0A2-A2F2-4D8E-BE51-96958A5FC168}" srcId="{427DD7A0-4B37-4C05-8402-69BE212CD83C}" destId="{8BB6B18D-BFEE-4598-8122-40AC246DB42F}" srcOrd="6" destOrd="0" parTransId="{EDFE1F5C-A563-4896-BD7A-FE377517FA7D}" sibTransId="{E36609BC-03D9-43BD-8AD4-E366D2ACE71B}"/>
    <dgm:cxn modelId="{0D4C25FA-D3F2-4C9B-ABFF-80F33CA97A95}" type="presOf" srcId="{D85D6736-8E64-49D3-B96D-D42405C21DCD}" destId="{3C660E9F-DE63-4329-8153-E23A6DDCA9D9}" srcOrd="0" destOrd="0" presId="urn:microsoft.com/office/officeart/2005/8/layout/list1"/>
    <dgm:cxn modelId="{B2EF9BF1-2866-4225-9E3A-176B9B189C33}" srcId="{427DD7A0-4B37-4C05-8402-69BE212CD83C}" destId="{2E7D176D-3BDA-4390-89C1-48F4D65FE55F}" srcOrd="4" destOrd="0" parTransId="{674ACC27-084D-49D2-B903-A5D5E969AA59}" sibTransId="{829137B8-AE4D-4017-8148-FFB2D9C968CD}"/>
    <dgm:cxn modelId="{04FC67B2-4896-48EE-BA9F-12DF4B42C286}" type="presOf" srcId="{D3D49F68-2A92-4869-9E2D-260E136864C7}" destId="{0A05D997-7EA6-454F-A517-724B056A4FA2}" srcOrd="0" destOrd="2" presId="urn:microsoft.com/office/officeart/2005/8/layout/list1"/>
    <dgm:cxn modelId="{C3CA39AF-8640-4909-821B-ABB29FA5D852}" srcId="{427DD7A0-4B37-4C05-8402-69BE212CD83C}" destId="{BB7A71C0-E41E-46FD-9E7E-F13BF577356C}" srcOrd="5" destOrd="0" parTransId="{D2B95A29-6A3B-4964-9F9B-92FB7C4E1D79}" sibTransId="{9AE37C7D-7822-4A9B-B362-EF1BB159056A}"/>
    <dgm:cxn modelId="{3CE54827-0FBF-4B1C-8DB3-10DB9B93AD4D}" srcId="{427DD7A0-4B37-4C05-8402-69BE212CD83C}" destId="{D3D49F68-2A92-4869-9E2D-260E136864C7}" srcOrd="2" destOrd="0" parTransId="{740DACED-7E6A-415D-A338-4FB2ADD2EAD9}" sibTransId="{28DE05A1-BA1D-43C8-977F-515729D9FE42}"/>
    <dgm:cxn modelId="{1EDFA58E-3DA0-4E12-9D9A-0704573B3B58}" type="presOf" srcId="{8BB6B18D-BFEE-4598-8122-40AC246DB42F}" destId="{0A05D997-7EA6-454F-A517-724B056A4FA2}" srcOrd="0" destOrd="6" presId="urn:microsoft.com/office/officeart/2005/8/layout/list1"/>
    <dgm:cxn modelId="{15DA88E1-43C1-4EB4-86B5-24F1648D9F48}" srcId="{BBF288F5-B475-42E3-A2A4-F7CE38DEF130}" destId="{9EA010C9-83DD-4B0D-91C8-A143A2E68287}" srcOrd="3" destOrd="0" parTransId="{91909399-58F7-46E4-A8EA-26F8CA00BE2D}" sibTransId="{F7BB4F8F-934F-476E-A36B-368965855ED8}"/>
    <dgm:cxn modelId="{F4C0BB9D-6931-4C23-B8AA-DD8627F99E7A}" type="presOf" srcId="{207E553B-4871-4DD1-97B5-0C08516D8396}" destId="{B41D1683-6067-4258-9B33-3CBA14A1C68B}" srcOrd="0" destOrd="0" presId="urn:microsoft.com/office/officeart/2005/8/layout/list1"/>
    <dgm:cxn modelId="{68896FD1-AB6F-4143-8F26-14CE8798D1C1}" srcId="{9EA010C9-83DD-4B0D-91C8-A143A2E68287}" destId="{D85D6736-8E64-49D3-B96D-D42405C21DCD}" srcOrd="0" destOrd="0" parTransId="{BFAF5114-2A83-4E3D-A591-4FF3D76344A3}" sibTransId="{0A3BCA8C-F16A-4984-8D0E-238384870D97}"/>
    <dgm:cxn modelId="{1D38CC5D-EA8E-4A57-AA98-7090EAF2E698}" type="presOf" srcId="{427DD7A0-4B37-4C05-8402-69BE212CD83C}" destId="{6317E3D2-0B50-44C9-A885-2656864F5515}" srcOrd="1" destOrd="0" presId="urn:microsoft.com/office/officeart/2005/8/layout/list1"/>
    <dgm:cxn modelId="{0537F8EB-2E4E-4F25-8001-9188B9EA3C65}" type="presOf" srcId="{9EA010C9-83DD-4B0D-91C8-A143A2E68287}" destId="{77121C66-50B5-4362-8023-214A8C800EBC}" srcOrd="1" destOrd="0" presId="urn:microsoft.com/office/officeart/2005/8/layout/list1"/>
    <dgm:cxn modelId="{0CF6975B-A212-4DB4-AD8C-2DC2EAB89E4E}" srcId="{207E553B-4871-4DD1-97B5-0C08516D8396}" destId="{2CB515E7-CC7E-4434-9741-B826132C900E}" srcOrd="0" destOrd="0" parTransId="{8B5B55F0-79AC-49AB-BAE4-2D00C640E387}" sibTransId="{A4FE498C-C342-4D31-9CF3-4EE0A80AA3CC}"/>
    <dgm:cxn modelId="{87FF2023-A49D-4B0C-9F50-B6922130B083}" type="presOf" srcId="{2B1F7C3F-8CCE-4256-BF0D-0ADBF2B579C5}" destId="{9674C75F-9B0F-4E91-AD7B-95A3A7FF49B9}" srcOrd="0" destOrd="0" presId="urn:microsoft.com/office/officeart/2005/8/layout/list1"/>
    <dgm:cxn modelId="{BEF7BCAD-B5EA-4E5A-AC6D-FD8BA68D3026}" srcId="{427DD7A0-4B37-4C05-8402-69BE212CD83C}" destId="{2CC0F865-9F1F-4F29-9A20-BDE851EC936A}" srcOrd="3" destOrd="0" parTransId="{7A2A0C7B-ABCC-44F1-B1F8-2B7DE2D17201}" sibTransId="{8B864CEA-EF48-4CA9-9FC1-278A09F010C3}"/>
    <dgm:cxn modelId="{D227C8ED-6B63-4BD1-92B6-2C8D6EDA1D20}" type="presParOf" srcId="{E442DA6B-8EEE-4736-AF97-242D09CBDC99}" destId="{8063B01E-C21F-4DA9-954A-3D51096142FF}" srcOrd="0" destOrd="0" presId="urn:microsoft.com/office/officeart/2005/8/layout/list1"/>
    <dgm:cxn modelId="{74849C0C-3219-4E53-B388-A4207579CBDB}" type="presParOf" srcId="{8063B01E-C21F-4DA9-954A-3D51096142FF}" destId="{9674C75F-9B0F-4E91-AD7B-95A3A7FF49B9}" srcOrd="0" destOrd="0" presId="urn:microsoft.com/office/officeart/2005/8/layout/list1"/>
    <dgm:cxn modelId="{BDC87A03-ACB7-4B96-BAB9-45578E5F0C6F}" type="presParOf" srcId="{8063B01E-C21F-4DA9-954A-3D51096142FF}" destId="{76467992-567A-4802-9328-EC909091B788}" srcOrd="1" destOrd="0" presId="urn:microsoft.com/office/officeart/2005/8/layout/list1"/>
    <dgm:cxn modelId="{7979F0DB-9C3C-482B-A12C-7042FE50AC93}" type="presParOf" srcId="{E442DA6B-8EEE-4736-AF97-242D09CBDC99}" destId="{A4DB23B8-9B82-4539-9661-C128B392A891}" srcOrd="1" destOrd="0" presId="urn:microsoft.com/office/officeart/2005/8/layout/list1"/>
    <dgm:cxn modelId="{106987D4-D308-4FEC-BDFE-21289053CB6B}" type="presParOf" srcId="{E442DA6B-8EEE-4736-AF97-242D09CBDC99}" destId="{20A0F205-FF51-4187-AF78-087B2F124A92}" srcOrd="2" destOrd="0" presId="urn:microsoft.com/office/officeart/2005/8/layout/list1"/>
    <dgm:cxn modelId="{59CDE72D-4324-447C-B263-7C9DCCE21418}" type="presParOf" srcId="{E442DA6B-8EEE-4736-AF97-242D09CBDC99}" destId="{CD18BDFD-C70A-40E4-A88D-17B28A0850E3}" srcOrd="3" destOrd="0" presId="urn:microsoft.com/office/officeart/2005/8/layout/list1"/>
    <dgm:cxn modelId="{257EBCFA-F70F-4D89-8541-E498DD23B14F}" type="presParOf" srcId="{E442DA6B-8EEE-4736-AF97-242D09CBDC99}" destId="{A919CCAD-E12B-453A-B369-B4B14783E7DE}" srcOrd="4" destOrd="0" presId="urn:microsoft.com/office/officeart/2005/8/layout/list1"/>
    <dgm:cxn modelId="{6B23A5B7-CE48-4774-86A2-5318CC0152B6}" type="presParOf" srcId="{A919CCAD-E12B-453A-B369-B4B14783E7DE}" destId="{B41D1683-6067-4258-9B33-3CBA14A1C68B}" srcOrd="0" destOrd="0" presId="urn:microsoft.com/office/officeart/2005/8/layout/list1"/>
    <dgm:cxn modelId="{B1D6709B-6288-4CF0-968B-93F16D1FA55D}" type="presParOf" srcId="{A919CCAD-E12B-453A-B369-B4B14783E7DE}" destId="{238513D1-6C28-47F0-8816-67302ED7A6EC}" srcOrd="1" destOrd="0" presId="urn:microsoft.com/office/officeart/2005/8/layout/list1"/>
    <dgm:cxn modelId="{21291836-254A-4BCF-9165-D8ACBBDC14EC}" type="presParOf" srcId="{E442DA6B-8EEE-4736-AF97-242D09CBDC99}" destId="{9DA24034-F5BC-470A-BE27-D1B184DECE0B}" srcOrd="5" destOrd="0" presId="urn:microsoft.com/office/officeart/2005/8/layout/list1"/>
    <dgm:cxn modelId="{E3C6E14F-6A8F-4091-938B-94EDF2142AD8}" type="presParOf" srcId="{E442DA6B-8EEE-4736-AF97-242D09CBDC99}" destId="{78757F48-EEEC-40F2-86D3-7B4B65BA3B10}" srcOrd="6" destOrd="0" presId="urn:microsoft.com/office/officeart/2005/8/layout/list1"/>
    <dgm:cxn modelId="{3539564C-D130-49D3-B786-D34B8BCE1099}" type="presParOf" srcId="{E442DA6B-8EEE-4736-AF97-242D09CBDC99}" destId="{3E03736C-8C68-4596-9C48-FE5CCFB956B2}" srcOrd="7" destOrd="0" presId="urn:microsoft.com/office/officeart/2005/8/layout/list1"/>
    <dgm:cxn modelId="{D1873A8D-F81B-4C89-AABF-AA2CD20E9756}" type="presParOf" srcId="{E442DA6B-8EEE-4736-AF97-242D09CBDC99}" destId="{A2AA34DD-DB9C-462E-85C2-B50F53423202}" srcOrd="8" destOrd="0" presId="urn:microsoft.com/office/officeart/2005/8/layout/list1"/>
    <dgm:cxn modelId="{CE3AAFCF-0D0B-4BDC-B01E-89006F36B050}" type="presParOf" srcId="{A2AA34DD-DB9C-462E-85C2-B50F53423202}" destId="{6B578787-136A-44B1-8EA3-C2063B0F2B48}" srcOrd="0" destOrd="0" presId="urn:microsoft.com/office/officeart/2005/8/layout/list1"/>
    <dgm:cxn modelId="{FD574DE9-8D47-4D84-9D3F-598EAD80D8B8}" type="presParOf" srcId="{A2AA34DD-DB9C-462E-85C2-B50F53423202}" destId="{6317E3D2-0B50-44C9-A885-2656864F5515}" srcOrd="1" destOrd="0" presId="urn:microsoft.com/office/officeart/2005/8/layout/list1"/>
    <dgm:cxn modelId="{10643541-C496-40D9-89B9-D59787A3AD86}" type="presParOf" srcId="{E442DA6B-8EEE-4736-AF97-242D09CBDC99}" destId="{B625DD61-9D0C-4842-9612-A56F67EEBC38}" srcOrd="9" destOrd="0" presId="urn:microsoft.com/office/officeart/2005/8/layout/list1"/>
    <dgm:cxn modelId="{3E24724B-B8D9-47AE-9154-42ED8424BC52}" type="presParOf" srcId="{E442DA6B-8EEE-4736-AF97-242D09CBDC99}" destId="{0A05D997-7EA6-454F-A517-724B056A4FA2}" srcOrd="10" destOrd="0" presId="urn:microsoft.com/office/officeart/2005/8/layout/list1"/>
    <dgm:cxn modelId="{499E2D99-563C-44D8-A2A9-9E1DAD5A4B6E}" type="presParOf" srcId="{E442DA6B-8EEE-4736-AF97-242D09CBDC99}" destId="{58E77178-EE9C-4388-8AB1-BD2DF3290739}" srcOrd="11" destOrd="0" presId="urn:microsoft.com/office/officeart/2005/8/layout/list1"/>
    <dgm:cxn modelId="{F1F68624-A746-49CC-9F1C-EE7985D781AD}" type="presParOf" srcId="{E442DA6B-8EEE-4736-AF97-242D09CBDC99}" destId="{95581738-EE06-4BB4-A746-B16D2F36FE5D}" srcOrd="12" destOrd="0" presId="urn:microsoft.com/office/officeart/2005/8/layout/list1"/>
    <dgm:cxn modelId="{EF53FB56-844F-4FFD-AC04-65634FEF25FE}" type="presParOf" srcId="{95581738-EE06-4BB4-A746-B16D2F36FE5D}" destId="{9DF01297-A669-4C40-8FAF-5B012C3710C3}" srcOrd="0" destOrd="0" presId="urn:microsoft.com/office/officeart/2005/8/layout/list1"/>
    <dgm:cxn modelId="{1D0EB786-8769-4EAC-99FB-403B0A7EBBEF}" type="presParOf" srcId="{95581738-EE06-4BB4-A746-B16D2F36FE5D}" destId="{77121C66-50B5-4362-8023-214A8C800EBC}" srcOrd="1" destOrd="0" presId="urn:microsoft.com/office/officeart/2005/8/layout/list1"/>
    <dgm:cxn modelId="{BE36686B-56F2-41A7-87CD-E9648C6780CC}" type="presParOf" srcId="{E442DA6B-8EEE-4736-AF97-242D09CBDC99}" destId="{76CABBAB-8C94-4C12-A921-15A90816A470}" srcOrd="13" destOrd="0" presId="urn:microsoft.com/office/officeart/2005/8/layout/list1"/>
    <dgm:cxn modelId="{9068120A-8E27-4D12-9650-641F288BA1A6}" type="presParOf" srcId="{E442DA6B-8EEE-4736-AF97-242D09CBDC99}" destId="{3C660E9F-DE63-4329-8153-E23A6DDCA9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Большое количество обращения пациентов в регистратуру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0DE738AC-8B87-4B8E-A7F4-219994187C4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Нерегулируемый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поток пациентов в регистратуру</a:t>
          </a:r>
        </a:p>
      </dgm:t>
    </dgm:pt>
    <dgm:pt modelId="{CC282CD6-0B3E-486A-9503-8D399C3F359D}" type="parTrans" cxnId="{6CA10C92-7657-4E59-BD38-B32CE2B498C8}">
      <dgm:prSet/>
      <dgm:spPr/>
      <dgm:t>
        <a:bodyPr/>
        <a:lstStyle/>
        <a:p>
          <a:endParaRPr lang="ru-RU"/>
        </a:p>
      </dgm:t>
    </dgm:pt>
    <dgm:pt modelId="{9C4BE628-358A-4655-8084-95DEB0081A7E}" type="sibTrans" cxnId="{6CA10C92-7657-4E59-BD38-B32CE2B498C8}">
      <dgm:prSet/>
      <dgm:spPr/>
      <dgm:t>
        <a:bodyPr/>
        <a:lstStyle/>
        <a:p>
          <a:endParaRPr lang="ru-RU"/>
        </a:p>
      </dgm:t>
    </dgm:pt>
    <dgm:pt modelId="{5B74EFCF-CDBA-4A23-A57B-96C355D8C68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Длительное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время на поиск медицинской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документации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9312D-04CC-4647-8459-BBF36C6F2C49}" type="parTrans" cxnId="{A8C19D6F-3C51-4C85-AB26-5622A45FD4FA}">
      <dgm:prSet/>
      <dgm:spPr/>
      <dgm:t>
        <a:bodyPr/>
        <a:lstStyle/>
        <a:p>
          <a:endParaRPr lang="ru-RU"/>
        </a:p>
      </dgm:t>
    </dgm:pt>
    <dgm:pt modelId="{378004A5-059D-43C2-84B3-637E05C943FA}" type="sibTrans" cxnId="{A8C19D6F-3C51-4C85-AB26-5622A45FD4FA}">
      <dgm:prSet/>
      <dgm:spPr/>
      <dgm:t>
        <a:bodyPr/>
        <a:lstStyle/>
        <a:p>
          <a:endParaRPr lang="ru-RU"/>
        </a:p>
      </dgm:t>
    </dgm:pt>
    <dgm:pt modelId="{C7DD45DA-3542-44D4-B440-E7CC2A674FC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Большое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количество звонков в регистратуру, отвлекающее от работы с посетителем</a:t>
          </a:r>
        </a:p>
      </dgm:t>
    </dgm:pt>
    <dgm:pt modelId="{4AD6FA96-2422-4EEA-9222-13C940148183}" type="parTrans" cxnId="{5B434B6D-4D40-4CED-A5D8-0CAB8A308EC4}">
      <dgm:prSet/>
      <dgm:spPr/>
      <dgm:t>
        <a:bodyPr/>
        <a:lstStyle/>
        <a:p>
          <a:endParaRPr lang="ru-RU"/>
        </a:p>
      </dgm:t>
    </dgm:pt>
    <dgm:pt modelId="{7F5BEDB8-E93E-49CA-B994-2FD6E2B896DF}" type="sibTrans" cxnId="{5B434B6D-4D40-4CED-A5D8-0CAB8A308EC4}">
      <dgm:prSet/>
      <dgm:spPr/>
      <dgm:t>
        <a:bodyPr/>
        <a:lstStyle/>
        <a:p>
          <a:endParaRPr lang="ru-RU"/>
        </a:p>
      </dgm:t>
    </dgm:pt>
    <dgm:pt modelId="{A2026349-785A-48BD-84DA-36E8CDAC357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683FF-6DEE-4E1D-B406-B7BC4052570B}" type="parTrans" cxnId="{2DDF1D99-20F3-4FDE-AF57-A74217594D51}">
      <dgm:prSet/>
      <dgm:spPr/>
      <dgm:t>
        <a:bodyPr/>
        <a:lstStyle/>
        <a:p>
          <a:endParaRPr lang="ru-RU"/>
        </a:p>
      </dgm:t>
    </dgm:pt>
    <dgm:pt modelId="{B44FC46A-A6FA-4054-B50B-A7ECC783E2B4}" type="sibTrans" cxnId="{2DDF1D99-20F3-4FDE-AF57-A74217594D51}">
      <dgm:prSet/>
      <dgm:spPr/>
      <dgm:t>
        <a:bodyPr/>
        <a:lstStyle/>
        <a:p>
          <a:endParaRPr lang="ru-RU"/>
        </a:p>
      </dgm:t>
    </dgm:pt>
    <dgm:pt modelId="{FC8C55AE-122A-490B-9C07-A73BB81EACF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Отсутствие информационного табло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087DC-0AF1-44F9-8F58-2E6C77C0EDCA}" type="parTrans" cxnId="{267AFE49-A0E3-4777-8CDE-9064AC4897D7}">
      <dgm:prSet/>
      <dgm:spPr/>
      <dgm:t>
        <a:bodyPr/>
        <a:lstStyle/>
        <a:p>
          <a:endParaRPr lang="ru-RU"/>
        </a:p>
      </dgm:t>
    </dgm:pt>
    <dgm:pt modelId="{79FF2D03-284C-4F1B-873A-AB0228D6173A}" type="sibTrans" cxnId="{267AFE49-A0E3-4777-8CDE-9064AC4897D7}">
      <dgm:prSet/>
      <dgm:spPr/>
      <dgm:t>
        <a:bodyPr/>
        <a:lstStyle/>
        <a:p>
          <a:endParaRPr lang="ru-RU"/>
        </a:p>
      </dgm:t>
    </dgm:pt>
    <dgm:pt modelId="{7448B4A8-E38D-46A5-9A67-31833F867E6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четкой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маршрутизаци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385D2-82DB-4D3C-A751-B4556FEF4B76}" type="parTrans" cxnId="{936DDBFD-2AE0-4EE9-B23D-C88165AD4E51}">
      <dgm:prSet/>
      <dgm:spPr/>
      <dgm:t>
        <a:bodyPr/>
        <a:lstStyle/>
        <a:p>
          <a:endParaRPr lang="ru-RU"/>
        </a:p>
      </dgm:t>
    </dgm:pt>
    <dgm:pt modelId="{4D367BA1-573D-4647-A7EF-DBA944219062}" type="sibTrans" cxnId="{936DDBFD-2AE0-4EE9-B23D-C88165AD4E51}">
      <dgm:prSet/>
      <dgm:spPr/>
      <dgm:t>
        <a:bodyPr/>
        <a:lstStyle/>
        <a:p>
          <a:endParaRPr lang="ru-RU"/>
        </a:p>
      </dgm:t>
    </dgm:pt>
    <dgm:pt modelId="{AC22E346-6DBE-4026-A4BC-8976B743908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Фиксированное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время приема – 15 минут на амбулаторного пациента</a:t>
          </a:r>
        </a:p>
      </dgm:t>
    </dgm:pt>
    <dgm:pt modelId="{B2B0E95F-5151-4411-88CA-597A7A9E2B44}" type="parTrans" cxnId="{8CAD2487-E28D-4549-8791-8B30B628AC2F}">
      <dgm:prSet/>
      <dgm:spPr/>
      <dgm:t>
        <a:bodyPr/>
        <a:lstStyle/>
        <a:p>
          <a:endParaRPr lang="ru-RU"/>
        </a:p>
      </dgm:t>
    </dgm:pt>
    <dgm:pt modelId="{8DAAB49B-8610-48C9-A601-F760BE20B38C}" type="sibTrans" cxnId="{8CAD2487-E28D-4549-8791-8B30B628AC2F}">
      <dgm:prSet/>
      <dgm:spPr/>
      <dgm:t>
        <a:bodyPr/>
        <a:lstStyle/>
        <a:p>
          <a:endParaRPr lang="ru-RU"/>
        </a:p>
      </dgm:t>
    </dgm:pt>
    <dgm:pt modelId="{61594F4C-6306-4A65-9B3D-EBA1696C204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высокоскоростного Интернета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A274B-3D3B-4400-932C-5EAFADF1AD62}" type="parTrans" cxnId="{15BED20B-DE8E-48B4-8303-8C4E7D505556}">
      <dgm:prSet/>
      <dgm:spPr/>
      <dgm:t>
        <a:bodyPr/>
        <a:lstStyle/>
        <a:p>
          <a:endParaRPr lang="ru-RU"/>
        </a:p>
      </dgm:t>
    </dgm:pt>
    <dgm:pt modelId="{CDFC2E7A-0E70-4C7B-8A52-4953A7B54DAD}" type="sibTrans" cxnId="{15BED20B-DE8E-48B4-8303-8C4E7D505556}">
      <dgm:prSet/>
      <dgm:spPr/>
      <dgm:t>
        <a:bodyPr/>
        <a:lstStyle/>
        <a:p>
          <a:endParaRPr lang="ru-RU"/>
        </a:p>
      </dgm:t>
    </dgm:pt>
    <dgm:pt modelId="{152C419E-51B9-4EE4-BEEF-33AA72EC904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Недостаточное оснащение кабинетов оргтехникой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575E9-3C31-4610-B056-24C644FBDEDE}" type="parTrans" cxnId="{8D4DA0D5-E679-4C33-A64E-476CD3332795}">
      <dgm:prSet/>
      <dgm:spPr/>
      <dgm:t>
        <a:bodyPr/>
        <a:lstStyle/>
        <a:p>
          <a:endParaRPr lang="ru-RU"/>
        </a:p>
      </dgm:t>
    </dgm:pt>
    <dgm:pt modelId="{443C2C3C-7256-46F7-90C8-A7DACF9BF8CC}" type="sibTrans" cxnId="{8D4DA0D5-E679-4C33-A64E-476CD3332795}">
      <dgm:prSet/>
      <dgm:spPr/>
      <dgm:t>
        <a:bodyPr/>
        <a:lstStyle/>
        <a:p>
          <a:endParaRPr lang="ru-RU"/>
        </a:p>
      </dgm:t>
    </dgm:pt>
    <dgm:pt modelId="{1568D79D-D3E1-441F-B416-B960FA144A1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 дежурного врача в боксе для приема экстренных больных в течении всего рабочего дня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4344B-786C-4FEA-A15F-3692CBD17425}" type="parTrans" cxnId="{5D8E972F-68E4-4A3E-AA2C-F5B9B82C3CE1}">
      <dgm:prSet/>
      <dgm:spPr/>
      <dgm:t>
        <a:bodyPr/>
        <a:lstStyle/>
        <a:p>
          <a:endParaRPr lang="ru-RU"/>
        </a:p>
      </dgm:t>
    </dgm:pt>
    <dgm:pt modelId="{B8F9DF66-50FF-4EAB-AF94-E4743E1C655C}" type="sibTrans" cxnId="{5D8E972F-68E4-4A3E-AA2C-F5B9B82C3CE1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ScaleY="69985" custLinFactNeighborX="-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9570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ScaleY="62519" custLinFactNeighborX="-9942" custLinFactNeighborY="3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AFE49-A0E3-4777-8CDE-9064AC4897D7}" srcId="{C8655351-1F73-4F52-913A-F4276FD456BD}" destId="{FC8C55AE-122A-490B-9C07-A73BB81EACF5}" srcOrd="4" destOrd="0" parTransId="{0BD087DC-0AF1-44F9-8F58-2E6C77C0EDCA}" sibTransId="{79FF2D03-284C-4F1B-873A-AB0228D6173A}"/>
    <dgm:cxn modelId="{5B434B6D-4D40-4CED-A5D8-0CAB8A308EC4}" srcId="{C8655351-1F73-4F52-913A-F4276FD456BD}" destId="{C7DD45DA-3542-44D4-B440-E7CC2A674FCA}" srcOrd="3" destOrd="0" parTransId="{4AD6FA96-2422-4EEA-9222-13C940148183}" sibTransId="{7F5BEDB8-E93E-49CA-B994-2FD6E2B896DF}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5D8E972F-68E4-4A3E-AA2C-F5B9B82C3CE1}" srcId="{C8655351-1F73-4F52-913A-F4276FD456BD}" destId="{1568D79D-D3E1-441F-B416-B960FA144A12}" srcOrd="7" destOrd="0" parTransId="{7814344B-786C-4FEA-A15F-3692CBD17425}" sibTransId="{B8F9DF66-50FF-4EAB-AF94-E4743E1C655C}"/>
    <dgm:cxn modelId="{15BED20B-DE8E-48B4-8303-8C4E7D505556}" srcId="{C8655351-1F73-4F52-913A-F4276FD456BD}" destId="{61594F4C-6306-4A65-9B3D-EBA1696C2041}" srcOrd="9" destOrd="0" parTransId="{A2DA274B-3D3B-4400-932C-5EAFADF1AD62}" sibTransId="{CDFC2E7A-0E70-4C7B-8A52-4953A7B54DAD}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8D4DA0D5-E679-4C33-A64E-476CD3332795}" srcId="{C8655351-1F73-4F52-913A-F4276FD456BD}" destId="{152C419E-51B9-4EE4-BEEF-33AA72EC9049}" srcOrd="6" destOrd="0" parTransId="{A57575E9-3C31-4610-B056-24C644FBDEDE}" sibTransId="{443C2C3C-7256-46F7-90C8-A7DACF9BF8CC}"/>
    <dgm:cxn modelId="{8CAD2487-E28D-4549-8791-8B30B628AC2F}" srcId="{C8655351-1F73-4F52-913A-F4276FD456BD}" destId="{AC22E346-6DBE-4026-A4BC-8976B743908B}" srcOrd="8" destOrd="0" parTransId="{B2B0E95F-5151-4411-88CA-597A7A9E2B44}" sibTransId="{8DAAB49B-8610-48C9-A601-F760BE20B38C}"/>
    <dgm:cxn modelId="{BF55CA92-C07E-4381-A7B5-50EBF8C615E1}" type="presOf" srcId="{1568D79D-D3E1-441F-B416-B960FA144A12}" destId="{E67D8E33-C935-4D5E-8318-0F5B78737EAD}" srcOrd="0" destOrd="7" presId="urn:microsoft.com/office/officeart/2005/8/layout/vList5"/>
    <dgm:cxn modelId="{936DDBFD-2AE0-4EE9-B23D-C88165AD4E51}" srcId="{C8655351-1F73-4F52-913A-F4276FD456BD}" destId="{7448B4A8-E38D-46A5-9A67-31833F867E6B}" srcOrd="5" destOrd="0" parTransId="{94C385D2-82DB-4D3C-A751-B4556FEF4B76}" sibTransId="{4D367BA1-573D-4647-A7EF-DBA944219062}"/>
    <dgm:cxn modelId="{6CA10C92-7657-4E59-BD38-B32CE2B498C8}" srcId="{C8655351-1F73-4F52-913A-F4276FD456BD}" destId="{0DE738AC-8B87-4B8E-A7F4-219994187C40}" srcOrd="1" destOrd="0" parTransId="{CC282CD6-0B3E-486A-9503-8D399C3F359D}" sibTransId="{9C4BE628-358A-4655-8084-95DEB0081A7E}"/>
    <dgm:cxn modelId="{200F2108-29FC-4EA8-B09A-BF2F00440461}" type="presOf" srcId="{61594F4C-6306-4A65-9B3D-EBA1696C2041}" destId="{E67D8E33-C935-4D5E-8318-0F5B78737EAD}" srcOrd="0" destOrd="9" presId="urn:microsoft.com/office/officeart/2005/8/layout/vList5"/>
    <dgm:cxn modelId="{B29FEEDF-2F79-4DCA-A935-4B6F5DF88109}" type="presOf" srcId="{A2026349-785A-48BD-84DA-36E8CDAC3571}" destId="{E67D8E33-C935-4D5E-8318-0F5B78737EAD}" srcOrd="0" destOrd="10" presId="urn:microsoft.com/office/officeart/2005/8/layout/vList5"/>
    <dgm:cxn modelId="{B0F56E1C-2D8E-4065-AE53-8B23DB4612ED}" type="presOf" srcId="{C7DD45DA-3542-44D4-B440-E7CC2A674FCA}" destId="{E67D8E33-C935-4D5E-8318-0F5B78737EAD}" srcOrd="0" destOrd="3" presId="urn:microsoft.com/office/officeart/2005/8/layout/vList5"/>
    <dgm:cxn modelId="{71496FD6-F0B8-4E2D-ABE9-FE4E99E0410C}" type="presOf" srcId="{B1779EF6-DD09-40CD-93C6-DD41B3530E8A}" destId="{E67D8E33-C935-4D5E-8318-0F5B78737EAD}" srcOrd="0" destOrd="0" presId="urn:microsoft.com/office/officeart/2005/8/layout/vList5"/>
    <dgm:cxn modelId="{59C9E3A0-6FD0-4A23-B5B3-0C38BA883142}" type="presOf" srcId="{AC22E346-6DBE-4026-A4BC-8976B743908B}" destId="{E67D8E33-C935-4D5E-8318-0F5B78737EAD}" srcOrd="0" destOrd="8" presId="urn:microsoft.com/office/officeart/2005/8/layout/vList5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0141688A-2078-4633-BAA0-0AB6BF910AE9}" type="presOf" srcId="{5B74EFCF-CDBA-4A23-A57B-96C355D8C68B}" destId="{E67D8E33-C935-4D5E-8318-0F5B78737EAD}" srcOrd="0" destOrd="2" presId="urn:microsoft.com/office/officeart/2005/8/layout/vList5"/>
    <dgm:cxn modelId="{A8C19D6F-3C51-4C85-AB26-5622A45FD4FA}" srcId="{C8655351-1F73-4F52-913A-F4276FD456BD}" destId="{5B74EFCF-CDBA-4A23-A57B-96C355D8C68B}" srcOrd="2" destOrd="0" parTransId="{27C9312D-04CC-4647-8459-BBF36C6F2C49}" sibTransId="{378004A5-059D-43C2-84B3-637E05C943FA}"/>
    <dgm:cxn modelId="{AF8CBFDD-C1FA-4F97-AD5F-2654ECC78B5F}" type="presOf" srcId="{7448B4A8-E38D-46A5-9A67-31833F867E6B}" destId="{E67D8E33-C935-4D5E-8318-0F5B78737EAD}" srcOrd="0" destOrd="5" presId="urn:microsoft.com/office/officeart/2005/8/layout/vList5"/>
    <dgm:cxn modelId="{14C6D081-98FF-446A-949F-F4A108AE91E0}" type="presOf" srcId="{0DE738AC-8B87-4B8E-A7F4-219994187C40}" destId="{E67D8E33-C935-4D5E-8318-0F5B78737EAD}" srcOrd="0" destOrd="1" presId="urn:microsoft.com/office/officeart/2005/8/layout/vList5"/>
    <dgm:cxn modelId="{7C55DAB0-A684-4FC5-9A5A-7B5F2C82AC1E}" type="presOf" srcId="{152C419E-51B9-4EE4-BEEF-33AA72EC9049}" destId="{E67D8E33-C935-4D5E-8318-0F5B78737EAD}" srcOrd="0" destOrd="6" presId="urn:microsoft.com/office/officeart/2005/8/layout/vList5"/>
    <dgm:cxn modelId="{19F2C32F-4D04-443D-BFAF-3E498B301B3B}" type="presOf" srcId="{8C5FC484-CFFC-43CB-9376-CC8404F2F617}" destId="{3B47E9C5-B80D-4405-8AC5-90C90A545C50}" srcOrd="0" destOrd="0" presId="urn:microsoft.com/office/officeart/2005/8/layout/vList5"/>
    <dgm:cxn modelId="{2DDF1D99-20F3-4FDE-AF57-A74217594D51}" srcId="{C8655351-1F73-4F52-913A-F4276FD456BD}" destId="{A2026349-785A-48BD-84DA-36E8CDAC3571}" srcOrd="10" destOrd="0" parTransId="{6D0683FF-6DEE-4E1D-B406-B7BC4052570B}" sibTransId="{B44FC46A-A6FA-4054-B50B-A7ECC783E2B4}"/>
    <dgm:cxn modelId="{93D0154D-AB03-475E-A68E-CC05146BFCFA}" type="presOf" srcId="{C8655351-1F73-4F52-913A-F4276FD456BD}" destId="{F951F26B-46EA-4EDA-8F95-FD90C62A05C7}" srcOrd="0" destOrd="0" presId="urn:microsoft.com/office/officeart/2005/8/layout/vList5"/>
    <dgm:cxn modelId="{40340871-74CD-48DD-A615-AA2C32FD9526}" type="presOf" srcId="{FC8C55AE-122A-490B-9C07-A73BB81EACF5}" destId="{E67D8E33-C935-4D5E-8318-0F5B78737EAD}" srcOrd="0" destOrd="4" presId="urn:microsoft.com/office/officeart/2005/8/layout/vList5"/>
    <dgm:cxn modelId="{3C00CA1E-AF07-406B-A73D-85060775A857}" type="presOf" srcId="{CA3E276D-3B4A-48FD-951E-2E8AC05C6ECA}" destId="{6A84A26E-460F-4807-9229-F22DF64A906C}" srcOrd="0" destOrd="0" presId="urn:microsoft.com/office/officeart/2005/8/layout/vList5"/>
    <dgm:cxn modelId="{4F456CD1-A874-4F11-96AE-D2894D29335A}" type="presParOf" srcId="{6A84A26E-460F-4807-9229-F22DF64A906C}" destId="{E7C78AE1-5B37-41FB-8621-612EA4B131A6}" srcOrd="0" destOrd="0" presId="urn:microsoft.com/office/officeart/2005/8/layout/vList5"/>
    <dgm:cxn modelId="{FED1DBB6-D1E2-4EAA-8CFC-94F0794CE66D}" type="presParOf" srcId="{E7C78AE1-5B37-41FB-8621-612EA4B131A6}" destId="{F951F26B-46EA-4EDA-8F95-FD90C62A05C7}" srcOrd="0" destOrd="0" presId="urn:microsoft.com/office/officeart/2005/8/layout/vList5"/>
    <dgm:cxn modelId="{099836F1-838F-45DB-AF19-A3070AA835CF}" type="presParOf" srcId="{E7C78AE1-5B37-41FB-8621-612EA4B131A6}" destId="{E67D8E33-C935-4D5E-8318-0F5B78737EAD}" srcOrd="1" destOrd="0" presId="urn:microsoft.com/office/officeart/2005/8/layout/vList5"/>
    <dgm:cxn modelId="{901E44C3-8A12-4D98-A673-57CA35B49000}" type="presParOf" srcId="{6A84A26E-460F-4807-9229-F22DF64A906C}" destId="{E9531F90-7DD8-433E-AA08-C9055C568C0B}" srcOrd="1" destOrd="0" presId="urn:microsoft.com/office/officeart/2005/8/layout/vList5"/>
    <dgm:cxn modelId="{B61FE806-9FF9-4510-AEA5-8173764CE22A}" type="presParOf" srcId="{6A84A26E-460F-4807-9229-F22DF64A906C}" destId="{5F6BEA49-7C37-4A60-82F0-4F1DA2D5D63D}" srcOrd="2" destOrd="0" presId="urn:microsoft.com/office/officeart/2005/8/layout/vList5"/>
    <dgm:cxn modelId="{BC324F1B-7D4A-40B8-BF14-BE86AB17011C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95578DA-3524-472A-88FB-1B4C10027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рабочего места дежурного администратора.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08176C-B8EB-4951-9A4C-8BA651BC263B}" type="par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C465BF-D045-40BD-BB33-BC255E647710}" type="sib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6B9C0C-78FB-4DAC-86AB-59440763C26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Направление пациентов к врачам-специалистам после осмотра педиатром, Информатизация рабочих мест.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6F9859-65B1-4666-9D7A-93D42CD834A5}" type="par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0B5156-CBC3-4B47-9889-661BE42ED592}" type="sib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B11AE41-D1BF-4129-BB8C-ABAAC421361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предварительной записи в электронном виде на прием к врачам узкой специализации, на повторный визит, на диагностические исследования из кабинета врача (с использованием МИС)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A16F68-151C-4122-A201-04CA1BE6BEDB}" type="par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FDAA72F-44E4-465D-8AC9-1E1DC88DEAE8}" type="sib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BC503AE-915B-4D22-894C-A2B68EAED48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времени общения врача с пациентом, за счет информатизации рабочего места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C3F4D0-2CF8-4849-AD74-3CE051922C79}" type="parTrans" cxnId="{12371AA0-5B9C-4B98-A036-225576E74E3F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F74CE5C-870C-47BF-8304-F2E0A0327EB0}" type="sibTrans" cxnId="{12371AA0-5B9C-4B98-A036-225576E74E3F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F5E92E7-4DE4-42A9-BBEE-4A0D5E04106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«открытой» регистратуры, организация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call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-центра, </a:t>
          </a:r>
          <a:r>
            <a:rPr lang="ru-RU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картохранилища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3DFFB7A-DEA5-402C-85DC-07DB867629D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времени забора анализов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D62487-78BA-4634-882A-56E4986D9847}" type="parTrans" cxnId="{7192C3F5-D24D-4464-8917-5908236CE6AE}">
      <dgm:prSet/>
      <dgm:spPr/>
      <dgm:t>
        <a:bodyPr/>
        <a:lstStyle/>
        <a:p>
          <a:endParaRPr lang="ru-RU"/>
        </a:p>
      </dgm:t>
    </dgm:pt>
    <dgm:pt modelId="{2897E13F-D00A-4553-8F86-8A1C2AA919BA}" type="sibTrans" cxnId="{7192C3F5-D24D-4464-8917-5908236CE6AE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  <dgm:t>
        <a:bodyPr/>
        <a:lstStyle/>
        <a:p>
          <a:endParaRPr lang="ru-RU"/>
        </a:p>
      </dgm:t>
    </dgm:pt>
    <dgm:pt modelId="{A566C81D-5D0C-415A-B8E5-14AA7C5E96AF}" type="pres">
      <dgm:prSet presAssocID="{084E74DD-A14E-4F0C-9160-5C885E3BCC7E}" presName="cycle" presStyleCnt="0"/>
      <dgm:spPr/>
      <dgm:t>
        <a:bodyPr/>
        <a:lstStyle/>
        <a:p>
          <a:endParaRPr lang="ru-RU"/>
        </a:p>
      </dgm:t>
    </dgm:pt>
    <dgm:pt modelId="{81CC1E10-06F5-4A73-828E-6AB1E59CFADA}" type="pres">
      <dgm:prSet presAssocID="{084E74DD-A14E-4F0C-9160-5C885E3BCC7E}" presName="srcNode" presStyleLbl="node1" presStyleIdx="0" presStyleCnt="6"/>
      <dgm:spPr/>
      <dgm:t>
        <a:bodyPr/>
        <a:lstStyle/>
        <a:p>
          <a:endParaRPr lang="ru-RU"/>
        </a:p>
      </dgm:t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6"/>
      <dgm:spPr/>
      <dgm:t>
        <a:bodyPr/>
        <a:lstStyle/>
        <a:p>
          <a:endParaRPr lang="ru-RU"/>
        </a:p>
      </dgm:t>
    </dgm:pt>
    <dgm:pt modelId="{6C17FBEE-0C43-4FA6-9F67-BED95830D97B}" type="pres">
      <dgm:prSet presAssocID="{084E74DD-A14E-4F0C-9160-5C885E3BCC7E}" presName="dstNode" presStyleLbl="node1" presStyleIdx="0" presStyleCnt="6"/>
      <dgm:spPr/>
      <dgm:t>
        <a:bodyPr/>
        <a:lstStyle/>
        <a:p>
          <a:endParaRPr lang="ru-RU"/>
        </a:p>
      </dgm:t>
    </dgm:pt>
    <dgm:pt modelId="{9087AB48-8359-4D4C-A8A6-649CF0D94A82}" type="pres">
      <dgm:prSet presAssocID="{1F5E92E7-4DE4-42A9-BBEE-4A0D5E04106B}" presName="text_1" presStyleLbl="node1" presStyleIdx="0" presStyleCnt="6" custLinFactNeighborX="1880" custLinFactNeighborY="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3C07-AD2F-4485-A84A-4621A0B4B3D9}" type="pres">
      <dgm:prSet presAssocID="{1F5E92E7-4DE4-42A9-BBEE-4A0D5E04106B}" presName="accent_1" presStyleCnt="0"/>
      <dgm:spPr/>
      <dgm:t>
        <a:bodyPr/>
        <a:lstStyle/>
        <a:p>
          <a:endParaRPr lang="ru-RU"/>
        </a:p>
      </dgm:t>
    </dgm:pt>
    <dgm:pt modelId="{140720C7-007C-4070-9440-2604454699DF}" type="pres">
      <dgm:prSet presAssocID="{1F5E92E7-4DE4-42A9-BBEE-4A0D5E04106B}" presName="accentRepeatNode" presStyleLbl="solidFgAcc1" presStyleIdx="0" presStyleCnt="6" custLinFactNeighborX="-3261" custLinFactNeighborY="626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D919BB31-FB75-47B4-83F6-F459A717BB75}" type="pres">
      <dgm:prSet presAssocID="{595578DA-3524-472A-88FB-1B4C10027174}" presName="text_2" presStyleLbl="node1" presStyleIdx="1" presStyleCnt="6" custLinFactNeighborX="61" custLinFactNeighborY="-19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20DF8-F7FC-4B33-BE51-77E4F4E90179}" type="pres">
      <dgm:prSet presAssocID="{595578DA-3524-472A-88FB-1B4C10027174}" presName="accent_2" presStyleCnt="0"/>
      <dgm:spPr/>
      <dgm:t>
        <a:bodyPr/>
        <a:lstStyle/>
        <a:p>
          <a:endParaRPr lang="ru-RU"/>
        </a:p>
      </dgm:t>
    </dgm:pt>
    <dgm:pt modelId="{3C04AA14-2F75-45D6-AC21-EFCE66F9E706}" type="pres">
      <dgm:prSet presAssocID="{595578DA-3524-472A-88FB-1B4C10027174}" presName="accentRepeatNode" presStyleLbl="solidFgAcc1" presStyleIdx="1" presStyleCnt="6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FB0B863-4B18-4597-9160-58A8B9CAB7E1}" type="pres">
      <dgm:prSet presAssocID="{606B9C0C-78FB-4DAC-86AB-59440763C26F}" presName="text_3" presStyleLbl="node1" presStyleIdx="2" presStyleCnt="6" custScaleY="116277" custLinFactNeighborX="744" custLinFactNeighborY="-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9C-0A4B-490D-94F8-553D3CB11677}" type="pres">
      <dgm:prSet presAssocID="{606B9C0C-78FB-4DAC-86AB-59440763C26F}" presName="accent_3" presStyleCnt="0"/>
      <dgm:spPr/>
      <dgm:t>
        <a:bodyPr/>
        <a:lstStyle/>
        <a:p>
          <a:endParaRPr lang="ru-RU"/>
        </a:p>
      </dgm:t>
    </dgm:pt>
    <dgm:pt modelId="{B58BF35D-B5C0-4129-8484-65763767AD28}" type="pres">
      <dgm:prSet presAssocID="{606B9C0C-78FB-4DAC-86AB-59440763C26F}" presName="accentRepeatNode" presStyleLbl="solidFgAcc1" presStyleIdx="2" presStyleCnt="6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A3A8FB6-ACC2-4DAE-965E-DC66F674B058}" type="pres">
      <dgm:prSet presAssocID="{6B11AE41-D1BF-4129-BB8C-ABAAC4213612}" presName="text_4" presStyleLbl="node1" presStyleIdx="3" presStyleCnt="6" custScaleX="100111" custScaleY="176206" custLinFactNeighborX="1573" custLinFactNeighborY="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459A-88E1-4357-8BFA-B7ED642AFE33}" type="pres">
      <dgm:prSet presAssocID="{6B11AE41-D1BF-4129-BB8C-ABAAC4213612}" presName="accent_4" presStyleCnt="0"/>
      <dgm:spPr/>
      <dgm:t>
        <a:bodyPr/>
        <a:lstStyle/>
        <a:p>
          <a:endParaRPr lang="ru-RU"/>
        </a:p>
      </dgm:t>
    </dgm:pt>
    <dgm:pt modelId="{971C4211-BC66-4341-852A-4E223C191D3F}" type="pres">
      <dgm:prSet presAssocID="{6B11AE41-D1BF-4129-BB8C-ABAAC4213612}" presName="accentRepeatNode" presStyleLbl="solidFgAcc1" presStyleIdx="3" presStyleCnt="6" custLinFactNeighborX="-3408" custLinFactNeighborY="-2944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985AB78C-B253-4860-A26C-50BE4BFD3232}" type="pres">
      <dgm:prSet presAssocID="{BBC503AE-915B-4D22-894C-A2B68EAED48A}" presName="text_5" presStyleLbl="node1" presStyleIdx="4" presStyleCnt="6" custScaleY="137457" custLinFactNeighborX="2057" custLinFactNeighborY="2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E2F3-CFB9-40DD-AF36-1652E1B597CB}" type="pres">
      <dgm:prSet presAssocID="{BBC503AE-915B-4D22-894C-A2B68EAED48A}" presName="accent_5" presStyleCnt="0"/>
      <dgm:spPr/>
      <dgm:t>
        <a:bodyPr/>
        <a:lstStyle/>
        <a:p>
          <a:endParaRPr lang="ru-RU"/>
        </a:p>
      </dgm:t>
    </dgm:pt>
    <dgm:pt modelId="{0B06BBAD-A736-4BB0-921C-849DE8C0422B}" type="pres">
      <dgm:prSet presAssocID="{BBC503AE-915B-4D22-894C-A2B68EAED48A}" presName="accentRepeatNode" presStyleLbl="solidFgAcc1" presStyleIdx="4" presStyleCnt="6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137EE6F0-3ED7-4AB2-A272-EA4263B10C93}" type="pres">
      <dgm:prSet presAssocID="{13DFFB7A-DEA5-402C-85DC-07DB867629D0}" presName="text_6" presStyleLbl="node1" presStyleIdx="5" presStyleCnt="6" custScaleY="144999" custLinFactNeighborX="1424" custLinFactNeighborY="32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68BA-3817-46C5-B039-A498FA1BDDF3}" type="pres">
      <dgm:prSet presAssocID="{13DFFB7A-DEA5-402C-85DC-07DB867629D0}" presName="accent_6" presStyleCnt="0"/>
      <dgm:spPr/>
    </dgm:pt>
    <dgm:pt modelId="{6CF8C883-2997-48FC-BEC1-CDE65C09D630}" type="pres">
      <dgm:prSet presAssocID="{13DFFB7A-DEA5-402C-85DC-07DB867629D0}" presName="accentRepeatNode" presStyleLbl="solidFgAcc1" presStyleIdx="5" presStyleCnt="6"/>
      <dgm:spPr>
        <a:solidFill>
          <a:schemeClr val="tx2"/>
        </a:solidFill>
      </dgm:spPr>
      <dgm:t>
        <a:bodyPr/>
        <a:lstStyle/>
        <a:p>
          <a:endParaRPr lang="ru-RU"/>
        </a:p>
      </dgm:t>
    </dgm:pt>
  </dgm:ptLst>
  <dgm:cxnLst>
    <dgm:cxn modelId="{8A948A0E-023B-4957-931A-53FBD81A0632}" type="presOf" srcId="{084E74DD-A14E-4F0C-9160-5C885E3BCC7E}" destId="{14C0409A-5AB4-4BF5-A26F-E4E70A586BA3}" srcOrd="0" destOrd="0" presId="urn:microsoft.com/office/officeart/2008/layout/VerticalCurvedList"/>
    <dgm:cxn modelId="{6C674D5E-0951-4F5C-B01C-6BF03715F140}" type="presOf" srcId="{13DFFB7A-DEA5-402C-85DC-07DB867629D0}" destId="{137EE6F0-3ED7-4AB2-A272-EA4263B10C93}" srcOrd="0" destOrd="0" presId="urn:microsoft.com/office/officeart/2008/layout/VerticalCurvedList"/>
    <dgm:cxn modelId="{F9595ABD-B63C-4A12-AFA2-8FFE57C6BC6A}" type="presOf" srcId="{BBC503AE-915B-4D22-894C-A2B68EAED48A}" destId="{985AB78C-B253-4860-A26C-50BE4BFD3232}" srcOrd="0" destOrd="0" presId="urn:microsoft.com/office/officeart/2008/layout/VerticalCurvedList"/>
    <dgm:cxn modelId="{7192C3F5-D24D-4464-8917-5908236CE6AE}" srcId="{084E74DD-A14E-4F0C-9160-5C885E3BCC7E}" destId="{13DFFB7A-DEA5-402C-85DC-07DB867629D0}" srcOrd="5" destOrd="0" parTransId="{99D62487-78BA-4634-882A-56E4986D9847}" sibTransId="{2897E13F-D00A-4553-8F86-8A1C2AA919BA}"/>
    <dgm:cxn modelId="{1F03A8C2-4765-4690-8723-578F5EBF48D1}" type="presOf" srcId="{6B11AE41-D1BF-4129-BB8C-ABAAC4213612}" destId="{FA3A8FB6-ACC2-4DAE-965E-DC66F674B058}" srcOrd="0" destOrd="0" presId="urn:microsoft.com/office/officeart/2008/layout/VerticalCurvedList"/>
    <dgm:cxn modelId="{4AADF63C-BE32-4850-8E68-43F0E80280EF}" srcId="{084E74DD-A14E-4F0C-9160-5C885E3BCC7E}" destId="{595578DA-3524-472A-88FB-1B4C10027174}" srcOrd="1" destOrd="0" parTransId="{9808176C-B8EB-4951-9A4C-8BA651BC263B}" sibTransId="{65C465BF-D045-40BD-BB33-BC255E647710}"/>
    <dgm:cxn modelId="{12371AA0-5B9C-4B98-A036-225576E74E3F}" srcId="{084E74DD-A14E-4F0C-9160-5C885E3BCC7E}" destId="{BBC503AE-915B-4D22-894C-A2B68EAED48A}" srcOrd="4" destOrd="0" parTransId="{8AC3F4D0-2CF8-4849-AD74-3CE051922C79}" sibTransId="{CF74CE5C-870C-47BF-8304-F2E0A0327EB0}"/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64707E41-2229-45FF-847B-974288266577}" type="presOf" srcId="{606B9C0C-78FB-4DAC-86AB-59440763C26F}" destId="{7FB0B863-4B18-4597-9160-58A8B9CAB7E1}" srcOrd="0" destOrd="0" presId="urn:microsoft.com/office/officeart/2008/layout/VerticalCurvedList"/>
    <dgm:cxn modelId="{C8018F67-9F23-4B5E-A51E-2A3957477CE0}" type="presOf" srcId="{CF95A685-1698-4A3E-8150-B6BAEB0D23CB}" destId="{F06BF716-BD5E-4333-B5B5-ADF26563BB64}" srcOrd="0" destOrd="0" presId="urn:microsoft.com/office/officeart/2008/layout/VerticalCurvedList"/>
    <dgm:cxn modelId="{44123CEA-3539-4A69-ADE1-7B87B5D37A56}" srcId="{084E74DD-A14E-4F0C-9160-5C885E3BCC7E}" destId="{6B11AE41-D1BF-4129-BB8C-ABAAC4213612}" srcOrd="3" destOrd="0" parTransId="{50A16F68-151C-4122-A201-04CA1BE6BEDB}" sibTransId="{0FDAA72F-44E4-465D-8AC9-1E1DC88DEAE8}"/>
    <dgm:cxn modelId="{E0EE2B8B-8264-416B-9DA2-EE48F9C9864F}" type="presOf" srcId="{595578DA-3524-472A-88FB-1B4C10027174}" destId="{D919BB31-FB75-47B4-83F6-F459A717BB75}" srcOrd="0" destOrd="0" presId="urn:microsoft.com/office/officeart/2008/layout/VerticalCurvedList"/>
    <dgm:cxn modelId="{AF0EDB88-8D5C-442B-8E54-30929D2AA274}" type="presOf" srcId="{1F5E92E7-4DE4-42A9-BBEE-4A0D5E04106B}" destId="{9087AB48-8359-4D4C-A8A6-649CF0D94A82}" srcOrd="0" destOrd="0" presId="urn:microsoft.com/office/officeart/2008/layout/VerticalCurvedList"/>
    <dgm:cxn modelId="{3172DC9B-4FF0-4A9C-8287-4C67B559DF1E}" srcId="{084E74DD-A14E-4F0C-9160-5C885E3BCC7E}" destId="{606B9C0C-78FB-4DAC-86AB-59440763C26F}" srcOrd="2" destOrd="0" parTransId="{0D6F9859-65B1-4666-9D7A-93D42CD834A5}" sibTransId="{A10B5156-CBC3-4B47-9889-661BE42ED592}"/>
    <dgm:cxn modelId="{D1876788-C7B6-41F7-8355-AA58FDD4246F}" type="presParOf" srcId="{14C0409A-5AB4-4BF5-A26F-E4E70A586BA3}" destId="{C42B277C-F29D-4CB5-9B6D-9C55CF626C8E}" srcOrd="0" destOrd="0" presId="urn:microsoft.com/office/officeart/2008/layout/VerticalCurvedList"/>
    <dgm:cxn modelId="{251277F0-D7A3-4E4B-9327-20359886E713}" type="presParOf" srcId="{C42B277C-F29D-4CB5-9B6D-9C55CF626C8E}" destId="{A566C81D-5D0C-415A-B8E5-14AA7C5E96AF}" srcOrd="0" destOrd="0" presId="urn:microsoft.com/office/officeart/2008/layout/VerticalCurvedList"/>
    <dgm:cxn modelId="{F61B68AA-9840-44E4-AD23-C0FE7D619424}" type="presParOf" srcId="{A566C81D-5D0C-415A-B8E5-14AA7C5E96AF}" destId="{81CC1E10-06F5-4A73-828E-6AB1E59CFADA}" srcOrd="0" destOrd="0" presId="urn:microsoft.com/office/officeart/2008/layout/VerticalCurvedList"/>
    <dgm:cxn modelId="{D06C9925-952F-4D75-8F13-B55396C2513E}" type="presParOf" srcId="{A566C81D-5D0C-415A-B8E5-14AA7C5E96AF}" destId="{F06BF716-BD5E-4333-B5B5-ADF26563BB64}" srcOrd="1" destOrd="0" presId="urn:microsoft.com/office/officeart/2008/layout/VerticalCurvedList"/>
    <dgm:cxn modelId="{5702A054-1FDF-4043-B43A-70D6C53694C4}" type="presParOf" srcId="{A566C81D-5D0C-415A-B8E5-14AA7C5E96AF}" destId="{46E59A18-75AC-4F2F-A958-A421087067A3}" srcOrd="2" destOrd="0" presId="urn:microsoft.com/office/officeart/2008/layout/VerticalCurvedList"/>
    <dgm:cxn modelId="{26E03589-B692-44B4-A879-E76228EF951E}" type="presParOf" srcId="{A566C81D-5D0C-415A-B8E5-14AA7C5E96AF}" destId="{6C17FBEE-0C43-4FA6-9F67-BED95830D97B}" srcOrd="3" destOrd="0" presId="urn:microsoft.com/office/officeart/2008/layout/VerticalCurvedList"/>
    <dgm:cxn modelId="{9DCA5640-1938-4258-A598-10D7B27948EB}" type="presParOf" srcId="{C42B277C-F29D-4CB5-9B6D-9C55CF626C8E}" destId="{9087AB48-8359-4D4C-A8A6-649CF0D94A82}" srcOrd="1" destOrd="0" presId="urn:microsoft.com/office/officeart/2008/layout/VerticalCurvedList"/>
    <dgm:cxn modelId="{F13640CD-D400-4C61-A2BB-E313D8C37E99}" type="presParOf" srcId="{C42B277C-F29D-4CB5-9B6D-9C55CF626C8E}" destId="{76013C07-AD2F-4485-A84A-4621A0B4B3D9}" srcOrd="2" destOrd="0" presId="urn:microsoft.com/office/officeart/2008/layout/VerticalCurvedList"/>
    <dgm:cxn modelId="{4ECF37DB-E17E-41A8-AB29-857995E182E9}" type="presParOf" srcId="{76013C07-AD2F-4485-A84A-4621A0B4B3D9}" destId="{140720C7-007C-4070-9440-2604454699DF}" srcOrd="0" destOrd="0" presId="urn:microsoft.com/office/officeart/2008/layout/VerticalCurvedList"/>
    <dgm:cxn modelId="{BD9838EC-79B5-48A3-9ADE-C4521C1EA7E9}" type="presParOf" srcId="{C42B277C-F29D-4CB5-9B6D-9C55CF626C8E}" destId="{D919BB31-FB75-47B4-83F6-F459A717BB75}" srcOrd="3" destOrd="0" presId="urn:microsoft.com/office/officeart/2008/layout/VerticalCurvedList"/>
    <dgm:cxn modelId="{030F86A6-7B59-47B6-951E-7A9C482315EF}" type="presParOf" srcId="{C42B277C-F29D-4CB5-9B6D-9C55CF626C8E}" destId="{D5320DF8-F7FC-4B33-BE51-77E4F4E90179}" srcOrd="4" destOrd="0" presId="urn:microsoft.com/office/officeart/2008/layout/VerticalCurvedList"/>
    <dgm:cxn modelId="{69707994-3A7E-4C23-BCEB-7D23F2B8583D}" type="presParOf" srcId="{D5320DF8-F7FC-4B33-BE51-77E4F4E90179}" destId="{3C04AA14-2F75-45D6-AC21-EFCE66F9E706}" srcOrd="0" destOrd="0" presId="urn:microsoft.com/office/officeart/2008/layout/VerticalCurvedList"/>
    <dgm:cxn modelId="{8DB782C2-F361-47FE-B6E4-16F0EB886CBA}" type="presParOf" srcId="{C42B277C-F29D-4CB5-9B6D-9C55CF626C8E}" destId="{7FB0B863-4B18-4597-9160-58A8B9CAB7E1}" srcOrd="5" destOrd="0" presId="urn:microsoft.com/office/officeart/2008/layout/VerticalCurvedList"/>
    <dgm:cxn modelId="{DF2A221C-8CC6-491F-9112-6CF2AFACFEE2}" type="presParOf" srcId="{C42B277C-F29D-4CB5-9B6D-9C55CF626C8E}" destId="{8B88259C-0A4B-490D-94F8-553D3CB11677}" srcOrd="6" destOrd="0" presId="urn:microsoft.com/office/officeart/2008/layout/VerticalCurvedList"/>
    <dgm:cxn modelId="{644288FB-D2A9-487C-9564-C52FBC450D63}" type="presParOf" srcId="{8B88259C-0A4B-490D-94F8-553D3CB11677}" destId="{B58BF35D-B5C0-4129-8484-65763767AD28}" srcOrd="0" destOrd="0" presId="urn:microsoft.com/office/officeart/2008/layout/VerticalCurvedList"/>
    <dgm:cxn modelId="{87158F99-A602-4FB5-91DE-2983EA4EBD70}" type="presParOf" srcId="{C42B277C-F29D-4CB5-9B6D-9C55CF626C8E}" destId="{FA3A8FB6-ACC2-4DAE-965E-DC66F674B058}" srcOrd="7" destOrd="0" presId="urn:microsoft.com/office/officeart/2008/layout/VerticalCurvedList"/>
    <dgm:cxn modelId="{68B4E3B5-CFE4-4E7D-802A-8C2569422F9F}" type="presParOf" srcId="{C42B277C-F29D-4CB5-9B6D-9C55CF626C8E}" destId="{00C5459A-88E1-4357-8BFA-B7ED642AFE33}" srcOrd="8" destOrd="0" presId="urn:microsoft.com/office/officeart/2008/layout/VerticalCurvedList"/>
    <dgm:cxn modelId="{71C46F22-5A39-4AA4-8CEB-A707D3B73AB9}" type="presParOf" srcId="{00C5459A-88E1-4357-8BFA-B7ED642AFE33}" destId="{971C4211-BC66-4341-852A-4E223C191D3F}" srcOrd="0" destOrd="0" presId="urn:microsoft.com/office/officeart/2008/layout/VerticalCurvedList"/>
    <dgm:cxn modelId="{7F1B9C35-F92F-42D7-A9C1-FAD5A422249D}" type="presParOf" srcId="{C42B277C-F29D-4CB5-9B6D-9C55CF626C8E}" destId="{985AB78C-B253-4860-A26C-50BE4BFD3232}" srcOrd="9" destOrd="0" presId="urn:microsoft.com/office/officeart/2008/layout/VerticalCurvedList"/>
    <dgm:cxn modelId="{4D527EFD-DE39-48C1-B010-2980B7D2FBB7}" type="presParOf" srcId="{C42B277C-F29D-4CB5-9B6D-9C55CF626C8E}" destId="{A77FE2F3-CFB9-40DD-AF36-1652E1B597CB}" srcOrd="10" destOrd="0" presId="urn:microsoft.com/office/officeart/2008/layout/VerticalCurvedList"/>
    <dgm:cxn modelId="{A1C0F12D-A108-4B3A-9CFA-F7DFC9B6BA76}" type="presParOf" srcId="{A77FE2F3-CFB9-40DD-AF36-1652E1B597CB}" destId="{0B06BBAD-A736-4BB0-921C-849DE8C0422B}" srcOrd="0" destOrd="0" presId="urn:microsoft.com/office/officeart/2008/layout/VerticalCurvedList"/>
    <dgm:cxn modelId="{1A792CD6-C096-410F-BDC3-396688D63803}" type="presParOf" srcId="{C42B277C-F29D-4CB5-9B6D-9C55CF626C8E}" destId="{137EE6F0-3ED7-4AB2-A272-EA4263B10C93}" srcOrd="11" destOrd="0" presId="urn:microsoft.com/office/officeart/2008/layout/VerticalCurvedList"/>
    <dgm:cxn modelId="{3DB2265F-1B21-49B5-A55B-B43E995FB973}" type="presParOf" srcId="{C42B277C-F29D-4CB5-9B6D-9C55CF626C8E}" destId="{C28068BA-3817-46C5-B039-A498FA1BDDF3}" srcOrd="12" destOrd="0" presId="urn:microsoft.com/office/officeart/2008/layout/VerticalCurvedList"/>
    <dgm:cxn modelId="{FB89196C-FD96-4313-88C1-093C84325BBD}" type="presParOf" srcId="{C28068BA-3817-46C5-B039-A498FA1BDDF3}" destId="{6CF8C883-2997-48FC-BEC1-CDE65C09D630}" srcOrd="0" destOrd="0" presId="urn:microsoft.com/office/officeart/2008/layout/VerticalCurvedList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0F205-FF51-4187-AF78-087B2F124A92}">
      <dsp:nvSpPr>
        <dsp:cNvPr id="0" name=""/>
        <dsp:cNvSpPr/>
      </dsp:nvSpPr>
      <dsp:spPr>
        <a:xfrm>
          <a:off x="0" y="276449"/>
          <a:ext cx="8715404" cy="201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67992-567A-4802-9328-EC909091B788}">
      <dsp:nvSpPr>
        <dsp:cNvPr id="0" name=""/>
        <dsp:cNvSpPr/>
      </dsp:nvSpPr>
      <dsp:spPr>
        <a:xfrm>
          <a:off x="435770" y="30900"/>
          <a:ext cx="8261008" cy="36351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Проектный офис министерства здравоохранения Краснодарского края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3515" y="48645"/>
        <a:ext cx="8225518" cy="328022"/>
      </dsp:txXfrm>
    </dsp:sp>
    <dsp:sp modelId="{78757F48-EEEC-40F2-86D3-7B4B65BA3B10}">
      <dsp:nvSpPr>
        <dsp:cNvPr id="0" name=""/>
        <dsp:cNvSpPr/>
      </dsp:nvSpPr>
      <dsp:spPr>
        <a:xfrm>
          <a:off x="0" y="709369"/>
          <a:ext cx="8715404" cy="4235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127395"/>
              <a:satOff val="2973"/>
              <a:lumOff val="19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2" tIns="166624" rIns="67641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Первый заместитель министра здравоохранения </a:t>
          </a:r>
          <a:r>
            <a:rPr lang="ru-RU" sz="1200" kern="1200" dirty="0" err="1" smtClean="0">
              <a:latin typeface="Arial" pitchFamily="34" charset="0"/>
              <a:cs typeface="Arial" pitchFamily="34" charset="0"/>
            </a:rPr>
            <a:t>Кадзаева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Л.Г.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709369"/>
        <a:ext cx="8715404" cy="423531"/>
      </dsp:txXfrm>
    </dsp:sp>
    <dsp:sp modelId="{238513D1-6C28-47F0-8816-67302ED7A6EC}">
      <dsp:nvSpPr>
        <dsp:cNvPr id="0" name=""/>
        <dsp:cNvSpPr/>
      </dsp:nvSpPr>
      <dsp:spPr>
        <a:xfrm>
          <a:off x="435770" y="521010"/>
          <a:ext cx="6100782" cy="30632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Руководитель проектного офиса  МЗ КК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0723" y="535963"/>
        <a:ext cx="6070876" cy="276417"/>
      </dsp:txXfrm>
    </dsp:sp>
    <dsp:sp modelId="{0A05D997-7EA6-454F-A517-724B056A4FA2}">
      <dsp:nvSpPr>
        <dsp:cNvPr id="0" name=""/>
        <dsp:cNvSpPr/>
      </dsp:nvSpPr>
      <dsp:spPr>
        <a:xfrm>
          <a:off x="0" y="1487650"/>
          <a:ext cx="8715404" cy="1500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254789"/>
              <a:satOff val="5947"/>
              <a:lumOff val="39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2" tIns="166624" rIns="67641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Морозова Л.Ю. – первый заместитель ТФОМС КК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Игнатенко В.А. – заместитель министра здравоохранения КК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Белоусова Л.Д. – заместитель директора ТФОМС КК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Вязовская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И.Н. –начальник отдела организации медицинской помощи взрослому населению МЗКК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Гольберг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Е.Н. –начальник управления организации медицинской помощи женщинам и детям МЗКК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Павлова И.Ю. – главный консультант отдела организации медицинской помощи взрослому населению МЗКК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Бережная Е.Г. ведущий консультант управления организации медицинской помощи женщинам и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детям МЗКК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0" y="1487650"/>
        <a:ext cx="8715404" cy="1500362"/>
      </dsp:txXfrm>
    </dsp:sp>
    <dsp:sp modelId="{6317E3D2-0B50-44C9-A885-2656864F5515}">
      <dsp:nvSpPr>
        <dsp:cNvPr id="0" name=""/>
        <dsp:cNvSpPr/>
      </dsp:nvSpPr>
      <dsp:spPr>
        <a:xfrm>
          <a:off x="435770" y="1176058"/>
          <a:ext cx="6100782" cy="38500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Сотрудники  проектного офиса МЗ КК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4564" y="1194852"/>
        <a:ext cx="6063194" cy="347413"/>
      </dsp:txXfrm>
    </dsp:sp>
    <dsp:sp modelId="{3C660E9F-DE63-4329-8153-E23A6DDCA9D9}">
      <dsp:nvSpPr>
        <dsp:cNvPr id="0" name=""/>
        <dsp:cNvSpPr/>
      </dsp:nvSpPr>
      <dsp:spPr>
        <a:xfrm>
          <a:off x="0" y="3263573"/>
          <a:ext cx="8715404" cy="415393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76412" tIns="166624" rIns="67641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263573"/>
        <a:ext cx="8715404" cy="415393"/>
      </dsp:txXfrm>
    </dsp:sp>
    <dsp:sp modelId="{77121C66-50B5-4362-8023-214A8C800EBC}">
      <dsp:nvSpPr>
        <dsp:cNvPr id="0" name=""/>
        <dsp:cNvSpPr/>
      </dsp:nvSpPr>
      <dsp:spPr>
        <a:xfrm>
          <a:off x="517416" y="2952327"/>
          <a:ext cx="6100782" cy="39492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30595" tIns="0" rIns="23059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Куратор проекта от ГК «РОСАТОМ»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6695" y="2971606"/>
        <a:ext cx="6062224" cy="35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3995473" y="-1781383"/>
          <a:ext cx="2692432" cy="6260148"/>
        </a:xfrm>
        <a:prstGeom prst="round2Same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Большое количество обращения пациентов в регистратуру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Нерегулируемый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поток пациентов в регистратуру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Длительное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время на поиск медицинской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документации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Большое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количество звонков в регистратуру, отвлекающее от работы с посетителем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Отсутствие информационного табло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четкой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маршрутизаци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Недостаточное оснащение кабинетов оргтехникой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 дежурного врача в боксе для приема экстренных больных в течении всего рабочего дня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Фиксированное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время приема – 15 минут на амбулаторного пациента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высокоскоростного Интернета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11615" y="133909"/>
        <a:ext cx="6128714" cy="2429564"/>
      </dsp:txXfrm>
    </dsp:sp>
    <dsp:sp modelId="{F951F26B-46EA-4EDA-8F95-FD90C62A05C7}">
      <dsp:nvSpPr>
        <dsp:cNvPr id="0" name=""/>
        <dsp:cNvSpPr/>
      </dsp:nvSpPr>
      <dsp:spPr>
        <a:xfrm>
          <a:off x="0" y="118178"/>
          <a:ext cx="2062979" cy="246102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706" y="218884"/>
        <a:ext cx="1861567" cy="2259613"/>
      </dsp:txXfrm>
    </dsp:sp>
    <dsp:sp modelId="{3B47E9C5-B80D-4405-8AC5-90C90A545C50}">
      <dsp:nvSpPr>
        <dsp:cNvPr id="0" name=""/>
        <dsp:cNvSpPr/>
      </dsp:nvSpPr>
      <dsp:spPr>
        <a:xfrm>
          <a:off x="0" y="2873207"/>
          <a:ext cx="2062979" cy="219848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706" y="2973913"/>
        <a:ext cx="1861567" cy="1997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1535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7AB48-8359-4D4C-A8A6-649CF0D94A82}">
      <dsp:nvSpPr>
        <dsp:cNvPr id="0" name=""/>
        <dsp:cNvSpPr/>
      </dsp:nvSpPr>
      <dsp:spPr>
        <a:xfrm>
          <a:off x="499583" y="283929"/>
          <a:ext cx="5333064" cy="5577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27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«открытой» регистратуры, организация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call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-центра, </a:t>
          </a:r>
          <a:r>
            <a:rPr lang="ru-RU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картохранилища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9583" y="283929"/>
        <a:ext cx="5333064" cy="557753"/>
      </dsp:txXfrm>
    </dsp:sp>
    <dsp:sp modelId="{140720C7-007C-4070-9440-2604454699DF}">
      <dsp:nvSpPr>
        <dsp:cNvPr id="0" name=""/>
        <dsp:cNvSpPr/>
      </dsp:nvSpPr>
      <dsp:spPr>
        <a:xfrm>
          <a:off x="52284" y="252963"/>
          <a:ext cx="697191" cy="697191"/>
        </a:xfrm>
        <a:prstGeom prst="ellipse">
          <a:avLst/>
        </a:prstGeom>
        <a:solidFill>
          <a:schemeClr val="tx2"/>
        </a:solidFill>
        <a:ln w="15875" cap="flat" cmpd="sng" algn="ctr">
          <a:solidFill>
            <a:schemeClr val="accent2">
              <a:shade val="50000"/>
              <a:shade val="75000"/>
              <a:lumMod val="8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919BB31-FB75-47B4-83F6-F459A717BB75}">
      <dsp:nvSpPr>
        <dsp:cNvPr id="0" name=""/>
        <dsp:cNvSpPr/>
      </dsp:nvSpPr>
      <dsp:spPr>
        <a:xfrm>
          <a:off x="885378" y="1004005"/>
          <a:ext cx="4874274" cy="5577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27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рабочего места дежурного администратора.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85378" y="1004005"/>
        <a:ext cx="4874274" cy="557753"/>
      </dsp:txXfrm>
    </dsp:sp>
    <dsp:sp modelId="{3C04AA14-2F75-45D6-AC21-EFCE66F9E706}">
      <dsp:nvSpPr>
        <dsp:cNvPr id="0" name=""/>
        <dsp:cNvSpPr/>
      </dsp:nvSpPr>
      <dsp:spPr>
        <a:xfrm>
          <a:off x="533809" y="1045786"/>
          <a:ext cx="697191" cy="697191"/>
        </a:xfrm>
        <a:prstGeom prst="ellipse">
          <a:avLst/>
        </a:prstGeom>
        <a:solidFill>
          <a:schemeClr val="tx2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7FB0B863-4B18-4597-9160-58A8B9CAB7E1}">
      <dsp:nvSpPr>
        <dsp:cNvPr id="0" name=""/>
        <dsp:cNvSpPr/>
      </dsp:nvSpPr>
      <dsp:spPr>
        <a:xfrm>
          <a:off x="1126902" y="1868101"/>
          <a:ext cx="4664481" cy="648538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27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Направление пациентов к врачам-специалистам после осмотра педиатром, Информатизация рабочих мест.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26902" y="1868101"/>
        <a:ext cx="4664481" cy="648538"/>
      </dsp:txXfrm>
    </dsp:sp>
    <dsp:sp modelId="{B58BF35D-B5C0-4129-8484-65763767AD28}">
      <dsp:nvSpPr>
        <dsp:cNvPr id="0" name=""/>
        <dsp:cNvSpPr/>
      </dsp:nvSpPr>
      <dsp:spPr>
        <a:xfrm>
          <a:off x="743602" y="1882310"/>
          <a:ext cx="697191" cy="69719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3A8FB6-ACC2-4DAE-965E-DC66F674B058}">
      <dsp:nvSpPr>
        <dsp:cNvPr id="0" name=""/>
        <dsp:cNvSpPr/>
      </dsp:nvSpPr>
      <dsp:spPr>
        <a:xfrm>
          <a:off x="1162982" y="2588180"/>
          <a:ext cx="4669659" cy="98279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27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предварительной записи в электронном виде на прием к врачам узкой специализации, на повторный визит, на диагностические исследования из кабинета врача (с использованием МИС)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62982" y="2588180"/>
        <a:ext cx="4669659" cy="982794"/>
      </dsp:txXfrm>
    </dsp:sp>
    <dsp:sp modelId="{971C4211-BC66-4341-852A-4E223C191D3F}">
      <dsp:nvSpPr>
        <dsp:cNvPr id="0" name=""/>
        <dsp:cNvSpPr/>
      </dsp:nvSpPr>
      <dsp:spPr>
        <a:xfrm>
          <a:off x="719842" y="2697778"/>
          <a:ext cx="697191" cy="69719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AB78C-B253-4860-A26C-50BE4BFD3232}">
      <dsp:nvSpPr>
        <dsp:cNvPr id="0" name=""/>
        <dsp:cNvSpPr/>
      </dsp:nvSpPr>
      <dsp:spPr>
        <a:xfrm>
          <a:off x="958373" y="3675266"/>
          <a:ext cx="4874274" cy="766670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27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времени общения врача с пациентом, за счет информатизации рабочего места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8373" y="3675266"/>
        <a:ext cx="4874274" cy="766670"/>
      </dsp:txXfrm>
    </dsp:sp>
    <dsp:sp modelId="{0B06BBAD-A736-4BB0-921C-849DE8C0422B}">
      <dsp:nvSpPr>
        <dsp:cNvPr id="0" name=""/>
        <dsp:cNvSpPr/>
      </dsp:nvSpPr>
      <dsp:spPr>
        <a:xfrm>
          <a:off x="533809" y="3554827"/>
          <a:ext cx="697191" cy="69719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EE6F0-3ED7-4AB2-A272-EA4263B10C93}">
      <dsp:nvSpPr>
        <dsp:cNvPr id="0" name=""/>
        <dsp:cNvSpPr/>
      </dsp:nvSpPr>
      <dsp:spPr>
        <a:xfrm>
          <a:off x="499558" y="4489069"/>
          <a:ext cx="5333064" cy="808736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27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времени забора анализов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9558" y="4489069"/>
        <a:ext cx="5333064" cy="808736"/>
      </dsp:txXfrm>
    </dsp:sp>
    <dsp:sp modelId="{6CF8C883-2997-48FC-BEC1-CDE65C09D630}">
      <dsp:nvSpPr>
        <dsp:cNvPr id="0" name=""/>
        <dsp:cNvSpPr/>
      </dsp:nvSpPr>
      <dsp:spPr>
        <a:xfrm>
          <a:off x="75019" y="4391351"/>
          <a:ext cx="697191" cy="69719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58608" cy="96470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Министерство </a:t>
            </a: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здравоохранения Краснодарского края</a:t>
            </a:r>
            <a:r>
              <a:rPr lang="ru-RU" altLang="ru-RU" sz="2000" b="1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473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Муниципальное бюджетное учреждение здравоохранения  Детская городская поликлиника № 8 г. Краснодар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260648"/>
            <a:ext cx="972847" cy="872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350326"/>
            <a:ext cx="756514" cy="720080"/>
          </a:xfrm>
          <a:prstGeom prst="rect">
            <a:avLst/>
          </a:prstGeom>
        </p:spPr>
      </p:pic>
      <p:pic>
        <p:nvPicPr>
          <p:cNvPr id="6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325"/>
            <a:ext cx="713593" cy="720081"/>
          </a:xfrm>
          <a:prstGeom prst="rect">
            <a:avLst/>
          </a:prstGeom>
          <a:noFill/>
        </p:spPr>
      </p:pic>
      <p:pic>
        <p:nvPicPr>
          <p:cNvPr id="7" name="Picture 2" descr="C:\Users\Public\Pictures\Sample Pictures\логотип краснодарского края  17 тыс изображений найдено в Яндекс.Картинках_files\i_012.jpg"/>
          <p:cNvPicPr>
            <a:picLocks noChangeAspect="1" noChangeArrowheads="1"/>
          </p:cNvPicPr>
          <p:nvPr/>
        </p:nvPicPr>
        <p:blipFill rotWithShape="1">
          <a:blip r:embed="rId5" cstate="print"/>
          <a:srcRect l="15442" r="14521"/>
          <a:stretch/>
        </p:blipFill>
        <p:spPr bwMode="auto">
          <a:xfrm>
            <a:off x="6167885" y="315346"/>
            <a:ext cx="750499" cy="7858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4865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38143" y="5085184"/>
            <a:ext cx="6101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Период реализации проекта: </a:t>
            </a:r>
            <a:r>
              <a:rPr lang="ru-RU" dirty="0" smtClean="0"/>
              <a:t>01.09.2017г</a:t>
            </a:r>
            <a:r>
              <a:rPr lang="ru-RU" dirty="0"/>
              <a:t>. – </a:t>
            </a:r>
            <a:r>
              <a:rPr lang="ru-RU" dirty="0" smtClean="0"/>
              <a:t>30.12.2017г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1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60648"/>
            <a:ext cx="5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</a:t>
            </a:r>
          </a:p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МБУЗ ДГП № 8  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4548421"/>
              </p:ext>
            </p:extLst>
          </p:nvPr>
        </p:nvGraphicFramePr>
        <p:xfrm>
          <a:off x="107504" y="1476355"/>
          <a:ext cx="8620401" cy="507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14"/>
          <p:cNvGrpSpPr/>
          <p:nvPr/>
        </p:nvGrpSpPr>
        <p:grpSpPr>
          <a:xfrm>
            <a:off x="2241260" y="4437112"/>
            <a:ext cx="6445540" cy="2001828"/>
            <a:chOff x="3007054" y="3130000"/>
            <a:chExt cx="5345873" cy="1137107"/>
          </a:xfrm>
          <a:solidFill>
            <a:srgbClr val="9BBB59">
              <a:lumMod val="20000"/>
              <a:lumOff val="80000"/>
            </a:srgbClr>
          </a:solidFill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115200" marR="0" lvl="1" indent="-57150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242524" y="4437112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Очереди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регистратуру, процедурный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кабинет, к врачам-специалистам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Нерегулируемый поток перед регистратурой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время на поиск медицинской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документации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Отвлечение процедурной медсестры на оформление медицинской документации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Отвлечение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медицинского регистратора телефонными звонками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Сложности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предварительной записью к врачам узкой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специализации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Отвлечение врача-специалиста на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оформление медицинской документации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65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293167"/>
            <a:ext cx="4719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  г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Краснодара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24444"/>
              </p:ext>
            </p:extLst>
          </p:nvPr>
        </p:nvGraphicFramePr>
        <p:xfrm>
          <a:off x="281328" y="1078457"/>
          <a:ext cx="8640960" cy="577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22"/>
                <a:gridCol w="1584502"/>
                <a:gridCol w="3950436"/>
              </a:tblGrid>
              <a:tr h="6137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 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Предложения</a:t>
                      </a:r>
                      <a:endParaRPr lang="ru-RU" dirty="0"/>
                    </a:p>
                  </a:txBody>
                  <a:tcPr/>
                </a:tc>
              </a:tr>
              <a:tr h="2981254">
                <a:tc>
                  <a:txBody>
                    <a:bodyPr/>
                    <a:lstStyle/>
                    <a:p>
                      <a:pPr lvl="0" algn="just"/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Очередь в регистратуру 8-10 человек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ожидания перед регистратурой 10-15 минут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Нерегулируемый поток перед регистратурой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посетители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сотрудники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открытой регистратуры с оборудованием 2-х рабочих мест регистратора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Колл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центра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введение второго телефонного номера в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колл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-центре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рабочего места дежурного администратора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картохранилища</a:t>
                      </a:r>
                      <a:endParaRPr lang="ru-RU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оптимизация работы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картохранилища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(перестановка мебели, введение визуальных маркеров карт для облегчения поиска, внедрение системы считывания штрих-кода для идентификации пациента)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обеспечение своевременного подбора и доставки медицинской документации в кабинеты врачей  накануне приема пациентов.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Пропагандирование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записи на прием через Интернет на прием к врачу (размещение информации о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возможносати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записи на прием к врачу  на сайте)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95223"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Очередь при заборе анализов 8-10 человек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Время ожидания процедуры 10-15 минут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сотрудники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посетители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-Увеличение времени забора анализов (с 07.00 до 10.30)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Определение записи пациентов на лабораторные исследования с указанием точной даты и времени проведения лабораторных исследований с рабочего места врача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Выделение регистратора для оформления медицинских документации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Разъяснение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пациентамважности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соблюдения времени забора анализов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3422"/>
              </p:ext>
            </p:extLst>
          </p:nvPr>
        </p:nvGraphicFramePr>
        <p:xfrm>
          <a:off x="272483" y="1078457"/>
          <a:ext cx="8640960" cy="561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22"/>
                <a:gridCol w="1584502"/>
                <a:gridCol w="3950436"/>
              </a:tblGrid>
              <a:tr h="6137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Источник опроса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Предложения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81254">
                <a:tc>
                  <a:txBody>
                    <a:bodyPr/>
                    <a:lstStyle/>
                    <a:p>
                      <a:pPr lvl="0" algn="just"/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Очередь в регистратуру 8-10 человек</a:t>
                      </a:r>
                    </a:p>
                    <a:p>
                      <a:pPr marL="0" lvl="0" indent="0" algn="just">
                        <a:buFontTx/>
                        <a:buNone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Время ожидания перед регистратурой 10-15 минут</a:t>
                      </a:r>
                    </a:p>
                    <a:p>
                      <a:pPr marL="0" lvl="0" indent="0" algn="just">
                        <a:buFontTx/>
                        <a:buNone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-Нерегулируемый поток перед регистратурой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посетители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сотрудники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открытой регистратуры с оборудованием 2-х рабочих мест регистратора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Колл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центра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введение второго телефонного номера в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колл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-центре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рабочего места дежурного администратора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Организация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картохранилища</a:t>
                      </a:r>
                      <a:endParaRPr lang="ru-RU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оптимизация работы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картохранилища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(перестановка мебели, введение визуальных маркеров карт для облегчения поиска, внедрение системы считывания штрих-кода для идентификации пациента)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обеспечение своевременного подбора и доставки медицинской документации в кабинеты врачей  накануне приема пациентов.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Пропагандирование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записи на прием через Интернет на прием к врачу (размещение информации о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возможносати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записи на прием к врачу  на сайте)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95223"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Очередь при заборе анализов 8-10 человек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Время ожидания процедуры 10-15 минут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сотрудники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посетители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-Увеличение времени забора анализов (с 07.00 до 10.30)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Определение записи пациентов на лабораторные исследования с указанием точной даты и времени проведения лабораторных исследований с рабочего места врача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Выделение регистратора для оформления медицинских документации</a:t>
                      </a:r>
                    </a:p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Разъяснение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пациентамважности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соблюдения времени забора анализов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00261"/>
              </p:ext>
            </p:extLst>
          </p:nvPr>
        </p:nvGraphicFramePr>
        <p:xfrm>
          <a:off x="272483" y="1747750"/>
          <a:ext cx="8640960" cy="304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22"/>
                <a:gridCol w="1584502"/>
                <a:gridCol w="3950436"/>
              </a:tblGrid>
              <a:tr h="5172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 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Предложения</a:t>
                      </a:r>
                      <a:endParaRPr lang="ru-RU" dirty="0"/>
                    </a:p>
                  </a:txBody>
                  <a:tcPr/>
                </a:tc>
              </a:tr>
              <a:tr h="2409322">
                <a:tc>
                  <a:txBody>
                    <a:bodyPr/>
                    <a:lstStyle/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Очередь на прием к врачу 10-12 человек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Запись на прием 17-19  дней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ru-RU" sz="11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Вемя</a:t>
                      </a: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ожидания приема врача до  15-17 минут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- посетители</a:t>
                      </a:r>
                    </a:p>
                    <a:p>
                      <a:pPr algn="just"/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Исключение необоснованной записи от пациентов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Уменьшит поток обратившихся в регистратуру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Сокращение очереди под кабинетом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Уменьшение количества в холлах поликлиники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Улучшение качества приема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пациетов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Сокращение 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очереди под кабинетом на прием к врачу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3968" y="25010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  г. Краснодара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332656"/>
            <a:ext cx="4719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  г.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Краснодара</a:t>
            </a:r>
            <a:endParaRPr lang="ru-RU" sz="2000" b="1" cap="all" dirty="0" smtClean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62497"/>
            <a:ext cx="8535892" cy="5201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Arial" charset="0"/>
              </a:rPr>
              <a:t>Диаграмма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</a:rPr>
              <a:t>Исикавы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</a:rPr>
              <a:t>диаграмма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</a:rPr>
              <a:t>причин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и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</a:rPr>
              <a:t>факторов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Работа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подготовке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диаграммы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Исикавы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варианты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Ишикава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«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дерево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проблем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», «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рыбий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скелет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»)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может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проходить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таком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порядке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Сбор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факторов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причин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влияющих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исследуемый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результат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Группировка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факторов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смысловым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причинно-следственным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связям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Ранжирование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факторов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внутри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каждого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блока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Анализ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•	«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Отбрасывание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»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факторов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которые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компания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может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влиять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Игнорирование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непринципиальных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факторов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5" y="37321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Диаграмма </a:t>
            </a:r>
            <a:r>
              <a:rPr lang="ru-RU" b="1" dirty="0" err="1" smtClean="0">
                <a:solidFill>
                  <a:srgbClr val="C00000"/>
                </a:solidFill>
              </a:rPr>
              <a:t>Исикавы</a:t>
            </a:r>
            <a:r>
              <a:rPr lang="ru-RU" b="1" dirty="0" smtClean="0">
                <a:solidFill>
                  <a:srgbClr val="C00000"/>
                </a:solidFill>
              </a:rPr>
              <a:t>.  </a:t>
            </a:r>
            <a:r>
              <a:rPr lang="ru-RU" b="1" dirty="0" smtClean="0"/>
              <a:t>Факторы способствующие </a:t>
            </a:r>
          </a:p>
          <a:p>
            <a:pPr algn="r"/>
            <a:r>
              <a:rPr lang="ru-RU" b="1" dirty="0" smtClean="0"/>
              <a:t>возникновению очереди к врачу-специалисту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172819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Оборудование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5916" y="1268760"/>
            <a:ext cx="1728192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Человеческий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фактор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3,7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1520" y="4293096"/>
            <a:ext cx="6912768" cy="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164288" y="3573016"/>
            <a:ext cx="1872208" cy="12241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Очередь к врачу специалисту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08269" y="1484784"/>
            <a:ext cx="1459538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Пациент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09577" y="1352479"/>
            <a:ext cx="2019640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Врач</a:t>
            </a:r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1187624" y="2204864"/>
            <a:ext cx="722039" cy="208823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15816" y="2204864"/>
            <a:ext cx="1800200" cy="115212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4680012" y="2132856"/>
            <a:ext cx="0" cy="216024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680012" y="2072559"/>
            <a:ext cx="2196244" cy="1788489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51520" y="2564904"/>
            <a:ext cx="936104" cy="5040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Отсутствие ПК у медсестры</a:t>
            </a:r>
            <a:endParaRPr lang="ru-RU" sz="1050" b="1" dirty="0"/>
          </a:p>
        </p:txBody>
      </p:sp>
      <p:cxnSp>
        <p:nvCxnSpPr>
          <p:cNvPr id="29" name="Прямая со стрелкой 28"/>
          <p:cNvCxnSpPr>
            <a:stCxn id="25" idx="3"/>
          </p:cNvCxnSpPr>
          <p:nvPr/>
        </p:nvCxnSpPr>
        <p:spPr>
          <a:xfrm>
            <a:off x="1187624" y="2816932"/>
            <a:ext cx="21602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691680" y="2456892"/>
            <a:ext cx="1311603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Приходит без записи по медицинским показаниям</a:t>
            </a:r>
            <a:endParaRPr lang="ru-RU" sz="105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39259" y="3355286"/>
            <a:ext cx="1311603" cy="577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Приходит без показаний</a:t>
            </a:r>
            <a:endParaRPr lang="ru-RU" sz="1050" b="1" dirty="0"/>
          </a:p>
        </p:txBody>
      </p:sp>
      <p:cxnSp>
        <p:nvCxnSpPr>
          <p:cNvPr id="36" name="Прямая со стрелкой 35"/>
          <p:cNvCxnSpPr>
            <a:stCxn id="31" idx="3"/>
          </p:cNvCxnSpPr>
          <p:nvPr/>
        </p:nvCxnSpPr>
        <p:spPr>
          <a:xfrm flipV="1">
            <a:off x="3003283" y="2564904"/>
            <a:ext cx="447579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2" idx="3"/>
          </p:cNvCxnSpPr>
          <p:nvPr/>
        </p:nvCxnSpPr>
        <p:spPr>
          <a:xfrm flipV="1">
            <a:off x="3450862" y="2834934"/>
            <a:ext cx="473066" cy="809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020272" y="2348880"/>
            <a:ext cx="12241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Отсутствие медицинской сестры</a:t>
            </a:r>
            <a:endParaRPr lang="ru-RU" sz="105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31679" y="2947056"/>
            <a:ext cx="12241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Врач не управляет очередью</a:t>
            </a:r>
            <a:endParaRPr lang="ru-RU" sz="105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292080" y="3567552"/>
            <a:ext cx="12241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Врач медленно работает</a:t>
            </a:r>
            <a:endParaRPr lang="ru-RU" sz="1050" b="1" dirty="0"/>
          </a:p>
        </p:txBody>
      </p:sp>
      <p:cxnSp>
        <p:nvCxnSpPr>
          <p:cNvPr id="49" name="Прямая со стрелкой 48"/>
          <p:cNvCxnSpPr>
            <a:stCxn id="42" idx="1"/>
          </p:cNvCxnSpPr>
          <p:nvPr/>
        </p:nvCxnSpPr>
        <p:spPr>
          <a:xfrm flipH="1" flipV="1">
            <a:off x="6300192" y="2564904"/>
            <a:ext cx="72008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6" idx="1"/>
          </p:cNvCxnSpPr>
          <p:nvPr/>
        </p:nvCxnSpPr>
        <p:spPr>
          <a:xfrm flipH="1" flipV="1">
            <a:off x="5778134" y="2947056"/>
            <a:ext cx="353545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7" idx="1"/>
          </p:cNvCxnSpPr>
          <p:nvPr/>
        </p:nvCxnSpPr>
        <p:spPr>
          <a:xfrm flipH="1" flipV="1">
            <a:off x="5076056" y="3573016"/>
            <a:ext cx="216024" cy="246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942445" y="5949280"/>
            <a:ext cx="1728192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043608" y="5967086"/>
            <a:ext cx="1954884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Бумажный носитель</a:t>
            </a:r>
          </a:p>
        </p:txBody>
      </p:sp>
      <p:sp>
        <p:nvSpPr>
          <p:cNvPr id="56" name="Овал 55"/>
          <p:cNvSpPr/>
          <p:nvPr/>
        </p:nvSpPr>
        <p:spPr>
          <a:xfrm>
            <a:off x="6890267" y="6085130"/>
            <a:ext cx="1368152" cy="6844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40514" y="5517232"/>
            <a:ext cx="936104" cy="5040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Выписка направлений вручную</a:t>
            </a:r>
            <a:endParaRPr lang="ru-RU" sz="105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03109" y="4419110"/>
            <a:ext cx="1311603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Регистратор не подготовил документы для планового приема</a:t>
            </a:r>
            <a:endParaRPr lang="ru-RU" sz="105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650026" y="4412132"/>
            <a:ext cx="1311603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Тратиться время на поиск регламентирующих документов</a:t>
            </a:r>
            <a:endParaRPr lang="ru-RU" sz="1050" b="1" dirty="0"/>
          </a:p>
        </p:txBody>
      </p:sp>
      <p:cxnSp>
        <p:nvCxnSpPr>
          <p:cNvPr id="61" name="Прямая со стрелкой 60"/>
          <p:cNvCxnSpPr>
            <a:stCxn id="54" idx="0"/>
          </p:cNvCxnSpPr>
          <p:nvPr/>
        </p:nvCxnSpPr>
        <p:spPr>
          <a:xfrm flipV="1">
            <a:off x="4806541" y="4293096"/>
            <a:ext cx="269515" cy="1656184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56" idx="1"/>
          </p:cNvCxnSpPr>
          <p:nvPr/>
        </p:nvCxnSpPr>
        <p:spPr>
          <a:xfrm>
            <a:off x="4941298" y="5401446"/>
            <a:ext cx="2149330" cy="78392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1909663" y="5301208"/>
            <a:ext cx="3031635" cy="64807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076618" y="5733256"/>
            <a:ext cx="1270863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076618" y="5175194"/>
            <a:ext cx="1718442" cy="55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9" idx="2"/>
          </p:cNvCxnSpPr>
          <p:nvPr/>
        </p:nvCxnSpPr>
        <p:spPr>
          <a:xfrm>
            <a:off x="2305828" y="5168216"/>
            <a:ext cx="1360422" cy="318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3227072" y="4421802"/>
            <a:ext cx="1311603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Анализ может потеряться или попасть к другому врачу</a:t>
            </a:r>
            <a:endParaRPr lang="ru-RU" sz="1050" b="1" dirty="0"/>
          </a:p>
        </p:txBody>
      </p:sp>
      <p:cxnSp>
        <p:nvCxnSpPr>
          <p:cNvPr id="77" name="Прямая со стрелкой 76"/>
          <p:cNvCxnSpPr>
            <a:stCxn id="75" idx="2"/>
          </p:cNvCxnSpPr>
          <p:nvPr/>
        </p:nvCxnSpPr>
        <p:spPr>
          <a:xfrm>
            <a:off x="3882874" y="5177886"/>
            <a:ext cx="291220" cy="276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168529" y="4581128"/>
            <a:ext cx="1131664" cy="594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Неудобный интерфейс АРМ врач</a:t>
            </a:r>
            <a:endParaRPr lang="ru-RU" sz="105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775346" y="6185368"/>
            <a:ext cx="936104" cy="5040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Сбой ПО</a:t>
            </a:r>
            <a:endParaRPr lang="ru-RU" sz="105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377913" y="4869160"/>
            <a:ext cx="1254427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Ошибки при предварительной записи пациента  в регистратуре</a:t>
            </a:r>
            <a:endParaRPr lang="ru-RU" sz="1050" b="1" dirty="0"/>
          </a:p>
        </p:txBody>
      </p:sp>
      <p:cxnSp>
        <p:nvCxnSpPr>
          <p:cNvPr id="83" name="Прямая со стрелкой 82"/>
          <p:cNvCxnSpPr>
            <a:stCxn id="79" idx="0"/>
          </p:cNvCxnSpPr>
          <p:nvPr/>
        </p:nvCxnSpPr>
        <p:spPr>
          <a:xfrm flipV="1">
            <a:off x="6243398" y="5967086"/>
            <a:ext cx="204436" cy="21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5670639" y="5193196"/>
            <a:ext cx="31861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80" idx="2"/>
          </p:cNvCxnSpPr>
          <p:nvPr/>
        </p:nvCxnSpPr>
        <p:spPr>
          <a:xfrm flipH="1">
            <a:off x="6335322" y="5625244"/>
            <a:ext cx="669805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7782069" y="5121188"/>
            <a:ext cx="1254427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Ошибки при составлении электронного расписания</a:t>
            </a:r>
            <a:endParaRPr lang="ru-RU" sz="1050" b="1" dirty="0"/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6660232" y="5715254"/>
            <a:ext cx="1121837" cy="251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70637"/>
            <a:ext cx="5722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</a:t>
            </a:r>
          </a:p>
          <a:p>
            <a:pPr algn="r"/>
            <a:r>
              <a:rPr lang="ru-RU" sz="1600" b="1" cap="all" dirty="0" smtClean="0">
                <a:solidFill>
                  <a:prstClr val="black"/>
                </a:solidFill>
                <a:latin typeface="Georgia" pitchFamily="18" charset="0"/>
              </a:rPr>
              <a:t>МБУЗ ДГП № 8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71554"/>
              </p:ext>
            </p:extLst>
          </p:nvPr>
        </p:nvGraphicFramePr>
        <p:xfrm>
          <a:off x="360847" y="2132856"/>
          <a:ext cx="8387617" cy="4356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65359"/>
                <a:gridCol w="3391730"/>
                <a:gridCol w="2572110"/>
                <a:gridCol w="1858418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Наименование процесса,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подвергаемого улучшениям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Исходное состояние (максимальное время по результатам хронометража в минутах)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Целевое состояние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(время в минутах)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4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Оптимизация работы регистратуры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 мин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5мин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Оптимизация потока пациентов при  проведения лабораторных исследование для  детей старше 3-х лет (внутривенный забор крови)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 мин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мин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Оптимизация работы врачей-специалистов ( невролога и ортопеда)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мин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мин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76876" y="1729896"/>
            <a:ext cx="5641154" cy="46514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открытой регистратуры с оборудованием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2-х рабочих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регистраторов;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центра; введение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второго телефонного номера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-центре; 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рабочего места дежурного администратора;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картохранилища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оптимизация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картохранилища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своевременного подбора и доставки медицинской документации в кабинеты врачей  накануне приема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пациентов;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пропагандирование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записи на прием через Интернет на прием к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врачу.</a:t>
            </a:r>
          </a:p>
          <a:p>
            <a:pPr algn="just"/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 проследует в необходимые кабинеты без посещения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регистратуры. Упорядочение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потока пациентов по принципу ""вытягивания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"«.  Исключение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потоков информации к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регистратору. Сократится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ожидания ответа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оператора. Пациенты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 справочную информацию минуя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регистратуру. Уменьшение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на поиск медицинской документации, уменьшение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ВЦ. Доставка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 документации  без участия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пациентов. Уменьшение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на поиск медицинской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очереди при непосредственном обращении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регистратуру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876" y="222320"/>
            <a:ext cx="568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 направления  проекта</a:t>
            </a:r>
          </a:p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</a:t>
            </a:r>
            <a:endParaRPr lang="ru-RU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05913" y="2708920"/>
            <a:ext cx="3361894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Оптимизация работы регистратуры</a:t>
            </a:r>
          </a:p>
        </p:txBody>
      </p:sp>
    </p:spTree>
    <p:extLst>
      <p:ext uri="{BB962C8B-B14F-4D97-AF65-F5344CB8AC3E}">
        <p14:creationId xmlns:p14="http://schemas.microsoft.com/office/powerpoint/2010/main" val="1701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5896" y="1988840"/>
            <a:ext cx="5328592" cy="403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Увеличение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забора анализов (с 07.00 до 10.30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Определение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записи пациентов на лабораторные исследования с указанием точной даты и времени проведения лабораторных исследований с рабочего места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врача. Выделение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регистратора для оформления медицинских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документации. Разъяснение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пациентам важности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соблюдения времени забора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анализов.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Пациенты будут приходить на забор строго по времени, что позволит избежать очередей</a:t>
            </a:r>
          </a:p>
          <a:p>
            <a:pPr algn="just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обязанностей внутри кабинета позволит уменьшить время необходимое  для выполнения манипуляций (медицинская сестра не будет отвлекаться на оформление медицинской документации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7504" y="2348880"/>
            <a:ext cx="3816424" cy="3019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Оптимизация потока пациентов при  проведения лабораторных исследование для  детей старше 3-х лет (внутривенный забор крови)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876" y="222320"/>
            <a:ext cx="568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 направления  проекта</a:t>
            </a:r>
          </a:p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</a:t>
            </a:r>
            <a:endParaRPr lang="ru-RU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19872" y="2060848"/>
            <a:ext cx="5544615" cy="4464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специалистам только после осмотра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педиатра.Запись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повторный прием на рабочем месте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врача-специалиста. Прием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специалистов строго по времени указанном на талоне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Четкая маршрутизация пациентов (с указанием номеров кабинетов врачей - специалистов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Перераспределение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обязанностей в оформлении документации между врачом и медсестрой на приеме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Информатизация рабочего места врача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сестры.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сключение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необоснованной записи от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Уменьшение потока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обратившихся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регистратуру. Сокращение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очереди под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кабинетом,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холлах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поликлиники. Улучшение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приема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 .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выделенном времени на один прием увеличивается время общения врача и пациента, за счет исключения отвлечения врача на оформление медицинской документации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7504" y="2708920"/>
            <a:ext cx="3460303" cy="273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Оптимизация работы врачей-специалистов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невролога и ортопеда)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876" y="222320"/>
            <a:ext cx="568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 направления  проекта</a:t>
            </a:r>
          </a:p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</a:t>
            </a:r>
            <a:endParaRPr lang="ru-RU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6140" y="207714"/>
            <a:ext cx="52363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80013F"/>
                </a:solidFill>
              </a:rPr>
              <a:t>Оптимизация работы регистратуры </a:t>
            </a:r>
            <a:endParaRPr lang="ru-RU" sz="2000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</a:t>
            </a:r>
            <a:endParaRPr lang="ru-RU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текущего состояния                          </a:t>
            </a:r>
          </a:p>
        </p:txBody>
      </p:sp>
      <p:pic>
        <p:nvPicPr>
          <p:cNvPr id="16386" name="Picture 2" descr="C:\Documents and Settings\User\Рабочий стол\почта\2018\ЯНВАРЬ\12.01.2017\Новая папка (4)\IMG_20180112_1646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2931" r="4962" b="3723"/>
          <a:stretch/>
        </p:blipFill>
        <p:spPr bwMode="auto">
          <a:xfrm>
            <a:off x="1187624" y="1340768"/>
            <a:ext cx="7200800" cy="51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ятиугольник 22"/>
          <p:cNvSpPr/>
          <p:nvPr/>
        </p:nvSpPr>
        <p:spPr>
          <a:xfrm rot="10800000">
            <a:off x="1251782" y="5517231"/>
            <a:ext cx="7496682" cy="109672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1293242" y="4149079"/>
            <a:ext cx="7455222" cy="11521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1293242" y="2708918"/>
            <a:ext cx="7455222" cy="12961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</a:t>
            </a:r>
            <a:r>
              <a:rPr lang="ru-RU" sz="20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</a:t>
            </a:r>
          </a:p>
          <a:p>
            <a:pPr lvl="0" algn="r"/>
            <a:r>
              <a:rPr lang="ru-RU" sz="20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на  уровне региона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7413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898" y="260648"/>
            <a:ext cx="6604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231772"/>
            <a:ext cx="649861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Public\Pictures\Sample Pictures\логотип краснодарского края  17 тыс изображений найдено в Яндекс.Картинках_files\i_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31772"/>
            <a:ext cx="795592" cy="583434"/>
          </a:xfrm>
          <a:prstGeom prst="rect">
            <a:avLst/>
          </a:prstGeom>
          <a:noFill/>
        </p:spPr>
      </p:pic>
      <p:sp>
        <p:nvSpPr>
          <p:cNvPr id="12" name="Пятиугольник 11"/>
          <p:cNvSpPr/>
          <p:nvPr/>
        </p:nvSpPr>
        <p:spPr>
          <a:xfrm rot="10800000">
            <a:off x="1293242" y="1268761"/>
            <a:ext cx="7455222" cy="12961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81666" y="1124744"/>
            <a:ext cx="1338006" cy="1404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4966" y="1276997"/>
            <a:ext cx="6942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Совместный приказ Министерства здравоохранения Краснодарского края и Территориального фонда обязательного медицинского страхования Краснодарского края от 03.05.2017 года  №1987/110-П  </a:t>
            </a:r>
          </a:p>
          <a:p>
            <a:pPr algn="ctr"/>
            <a:r>
              <a:rPr lang="ru-RU" sz="1600" dirty="0"/>
              <a:t>«Об утверждении комплекса мероприятий по реализации проекта «Бережливая поликлиника»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1666" y="2600909"/>
            <a:ext cx="1338006" cy="1404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81666" y="4052642"/>
            <a:ext cx="1317831" cy="132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61491" y="5453845"/>
            <a:ext cx="1338006" cy="128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90464" y="2652944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Совместный приказ Министерства здравоохранения Краснодарского края и Территориального фонда обязательного медицинского страхования Краснодарского края от 24.08.2017 года  №3916/222-П</a:t>
            </a:r>
          </a:p>
          <a:p>
            <a:pPr algn="ctr"/>
            <a:r>
              <a:rPr lang="ru-RU" sz="1600" dirty="0"/>
              <a:t>«О тиражировании Федерального пилотного проекта «Бережливая поликлиника» в медицинских организациях Краснодарского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34852" y="421764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/>
              <a:t>Дорожная карта реализации Федерального проекта «Бережливая поликлиника» Министерства здравоохранения Краснодарского края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99981" y="555575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Тактический план реализации Федерального проекта «Бережливая поликлиника» министерства здравоохранения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7848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6842" y="130567"/>
            <a:ext cx="5205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b="1" dirty="0">
                <a:solidFill>
                  <a:srgbClr val="80013F"/>
                </a:solidFill>
              </a:rPr>
              <a:t>Оптимизация работы регистратуры 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5570"/>
              </p:ext>
            </p:extLst>
          </p:nvPr>
        </p:nvGraphicFramePr>
        <p:xfrm>
          <a:off x="249083" y="1268760"/>
          <a:ext cx="8715405" cy="5449381"/>
        </p:xfrm>
        <a:graphic>
          <a:graphicData uri="http://schemas.openxmlformats.org/drawingml/2006/table">
            <a:tbl>
              <a:tblPr firstRow="1" bandCol="1"/>
              <a:tblGrid>
                <a:gridCol w="1763689"/>
                <a:gridCol w="5256584"/>
                <a:gridCol w="1695132"/>
              </a:tblGrid>
              <a:tr h="637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254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254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4342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fontAlgn="ctr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80013F"/>
                          </a:solidFill>
                          <a:effectLst/>
                          <a:latin typeface="+mn-lt"/>
                        </a:rPr>
                        <a:t>1. Очередь в регистратуру 8-10 человек</a:t>
                      </a:r>
                    </a:p>
                    <a:p>
                      <a:pPr marL="0" indent="0" algn="ctr" fontAlgn="ctr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80013F"/>
                          </a:solidFill>
                          <a:effectLst/>
                          <a:latin typeface="+mn-lt"/>
                        </a:rPr>
                        <a:t>2. Время ожидания перед регистратурой 10-15 минут</a:t>
                      </a:r>
                    </a:p>
                    <a:p>
                      <a:pPr marL="0" indent="0" algn="ctr" fontAlgn="ctr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80013F"/>
                          </a:solidFill>
                          <a:effectLst/>
                          <a:latin typeface="+mn-lt"/>
                        </a:rPr>
                        <a:t> 3.Нерегулируемый поток перед регистратурой</a:t>
                      </a:r>
                    </a:p>
                  </a:txBody>
                  <a:tcPr marL="3745" marR="3745" marT="3745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организация открытой регистратуры с оборудованием 2-х рабочих мест регистратора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254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  <a:t>сокращение количества человек в очереди до 2  и времени ожидания  до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  <a:t>3-5 мин.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254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Колл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центра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введение второго телефонного номера в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колл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-центре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организация рабочего места дежурного администратора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картохранилища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оптимизация работы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картохранилища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(перестановка мебели, введение визуальных маркеров карт для облегчения поиска, внедрение системы считывания штрих-кода для идентификации пациента)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2872" y="207045"/>
            <a:ext cx="5293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b="1" dirty="0">
                <a:solidFill>
                  <a:srgbClr val="80013F"/>
                </a:solidFill>
              </a:rPr>
              <a:t>Оптимизация работы регистратуры </a:t>
            </a:r>
          </a:p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 </a:t>
            </a:r>
          </a:p>
          <a:p>
            <a:pPr lvl="0" algn="r"/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заключительного состояния</a:t>
            </a:r>
          </a:p>
        </p:txBody>
      </p:sp>
      <p:pic>
        <p:nvPicPr>
          <p:cNvPr id="17410" name="Picture 2" descr="C:\Documents and Settings\User\Рабочий стол\почта\2018\ЯНВАРЬ\12.01.2017\Новая папка (5)\IMG_20180112_1648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r="1598" b="3670"/>
          <a:stretch/>
        </p:blipFill>
        <p:spPr bwMode="auto">
          <a:xfrm>
            <a:off x="1043608" y="1196752"/>
            <a:ext cx="7083846" cy="53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0618" y="188640"/>
            <a:ext cx="5293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b="1" dirty="0">
                <a:solidFill>
                  <a:srgbClr val="80013F"/>
                </a:solidFill>
              </a:rPr>
              <a:t>Оптимизация работы регистратуры 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МБУЗ ДГП № 8 г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Краснодара</a:t>
            </a:r>
            <a:r>
              <a: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Было-стало»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628800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Было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162880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Стало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Documents and Settings\User\Рабочий стол\почта\2017 год\ДЕКАБРЬ\бережливая поликлиника\фото бп\20171003_164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/>
          <a:stretch/>
        </p:blipFill>
        <p:spPr bwMode="auto">
          <a:xfrm>
            <a:off x="1043608" y="2825030"/>
            <a:ext cx="32161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Documents and Settings\User\Рабочий стол\почта\2018\ЯНВАРЬ\12.01.2017\Новая папка (6)\IMG-20180112-WA0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5" b="13390"/>
          <a:stretch/>
        </p:blipFill>
        <p:spPr bwMode="auto">
          <a:xfrm>
            <a:off x="5301080" y="2825029"/>
            <a:ext cx="2871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0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076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43805"/>
            <a:ext cx="5792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Оптимизация </a:t>
            </a:r>
            <a:r>
              <a:rPr lang="ru-RU" b="1" dirty="0">
                <a:solidFill>
                  <a:srgbClr val="80013F"/>
                </a:solidFill>
              </a:rPr>
              <a:t>потока пациентов при  проведения лабораторных исследование для  детей старше </a:t>
            </a:r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3-х </a:t>
            </a:r>
            <a:r>
              <a:rPr lang="ru-RU" b="1" dirty="0">
                <a:solidFill>
                  <a:srgbClr val="80013F"/>
                </a:solidFill>
              </a:rPr>
              <a:t>лет (внутривенный </a:t>
            </a:r>
            <a:r>
              <a:rPr lang="ru-RU" sz="2000" b="1" dirty="0">
                <a:solidFill>
                  <a:srgbClr val="80013F"/>
                </a:solidFill>
              </a:rPr>
              <a:t>забор крови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текущего состояния</a:t>
            </a:r>
          </a:p>
        </p:txBody>
      </p:sp>
      <p:pic>
        <p:nvPicPr>
          <p:cNvPr id="19459" name="Picture 3" descr="C:\Documents and Settings\User\Рабочий стол\почта\2018\ЯНВАРЬ\12.01.2017\Новая папка (7)\IMG_20180112_1727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2060"/>
          <a:stretch/>
        </p:blipFill>
        <p:spPr bwMode="auto">
          <a:xfrm>
            <a:off x="1403648" y="1628800"/>
            <a:ext cx="6696744" cy="50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30567"/>
            <a:ext cx="5792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Оптимизация </a:t>
            </a:r>
            <a:r>
              <a:rPr lang="ru-RU" b="1" dirty="0">
                <a:solidFill>
                  <a:srgbClr val="80013F"/>
                </a:solidFill>
              </a:rPr>
              <a:t>потока пациентов при  проведения лабораторных исследование для  детей старше </a:t>
            </a:r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3-х </a:t>
            </a:r>
            <a:r>
              <a:rPr lang="ru-RU" b="1" dirty="0">
                <a:solidFill>
                  <a:srgbClr val="80013F"/>
                </a:solidFill>
              </a:rPr>
              <a:t>лет (внутривенный забор крови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223001"/>
              </p:ext>
            </p:extLst>
          </p:nvPr>
        </p:nvGraphicFramePr>
        <p:xfrm>
          <a:off x="249083" y="1569424"/>
          <a:ext cx="8715405" cy="4007184"/>
        </p:xfrm>
        <a:graphic>
          <a:graphicData uri="http://schemas.openxmlformats.org/drawingml/2006/table">
            <a:tbl>
              <a:tblPr firstRow="1" bandCol="1"/>
              <a:tblGrid>
                <a:gridCol w="1763689"/>
                <a:gridCol w="5256584"/>
                <a:gridCol w="1695132"/>
              </a:tblGrid>
              <a:tr h="637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254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254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4342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fontAlgn="ctr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80013F"/>
                          </a:solidFill>
                          <a:effectLst/>
                          <a:latin typeface="+mn-lt"/>
                        </a:rPr>
                        <a:t>1.Очередь при заборе анализов 8-10 человек </a:t>
                      </a:r>
                    </a:p>
                    <a:p>
                      <a:pPr marL="0" indent="0" algn="ctr" fontAlgn="ctr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80013F"/>
                          </a:solidFill>
                          <a:effectLst/>
                          <a:latin typeface="+mn-lt"/>
                        </a:rPr>
                        <a:t>       </a:t>
                      </a:r>
                    </a:p>
                    <a:p>
                      <a:pPr marL="0" indent="0" algn="ctr" fontAlgn="ctr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80013F"/>
                          </a:solidFill>
                          <a:effectLst/>
                          <a:latin typeface="+mn-lt"/>
                        </a:rPr>
                        <a:t>2. Время ожидания процедуры 10-15 минут</a:t>
                      </a:r>
                      <a:endParaRPr lang="ru-RU" sz="1600" b="1" i="0" u="none" strike="noStrike" dirty="0">
                        <a:solidFill>
                          <a:srgbClr val="80013F"/>
                        </a:solidFill>
                        <a:effectLst/>
                        <a:latin typeface="+mn-lt"/>
                      </a:endParaRPr>
                    </a:p>
                  </a:txBody>
                  <a:tcPr marL="3745" marR="3745" marT="3745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времени забора анализов (с 07.00 до 10.30)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254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  <a:t>сокращение очереди до </a:t>
                      </a:r>
                      <a:r>
                        <a:rPr lang="ru-RU" sz="1600" b="1" i="0" u="none" strike="noStrike" dirty="0" smtClean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  <a:t>2-3 человек</a:t>
                      </a:r>
                      <a:r>
                        <a:rPr lang="ru-RU" sz="1600" b="1" i="0" u="none" strike="noStrike" dirty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  <a:t>,</a:t>
                      </a:r>
                      <a:br>
                        <a:rPr lang="ru-RU" sz="1600" b="1" i="0" u="none" strike="noStrike" dirty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  <a:t> времени ожидания до </a:t>
                      </a:r>
                      <a:r>
                        <a:rPr lang="ru-RU" sz="1600" b="1" i="0" u="none" strike="noStrike" dirty="0" smtClean="0">
                          <a:solidFill>
                            <a:srgbClr val="2D7A8F"/>
                          </a:solidFill>
                          <a:effectLst/>
                          <a:latin typeface="+mn-lt"/>
                        </a:rPr>
                        <a:t>4 минут</a:t>
                      </a:r>
                    </a:p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2D7A8F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2D7A8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254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Определение записи пациентов на лабораторные исследования с указанием точной даты и времени проведения лабораторных исследований с рабочего места врача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Выделение регистратора для оформления медицинских документации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Разъяснение пациентамважности соблюдения времени забора анализов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Организована  выписка анализов на рабочем месте врача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3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1783" y="130567"/>
            <a:ext cx="5792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Оптимизация </a:t>
            </a:r>
            <a:r>
              <a:rPr lang="ru-RU" b="1" dirty="0">
                <a:solidFill>
                  <a:srgbClr val="80013F"/>
                </a:solidFill>
              </a:rPr>
              <a:t>потока пациентов при  проведения лабораторных исследование для  детей старше </a:t>
            </a:r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3-х </a:t>
            </a:r>
            <a:r>
              <a:rPr lang="ru-RU" b="1" dirty="0">
                <a:solidFill>
                  <a:srgbClr val="80013F"/>
                </a:solidFill>
              </a:rPr>
              <a:t>лет (внутривенный забор крови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заключительного состояния</a:t>
            </a:r>
          </a:p>
        </p:txBody>
      </p:sp>
      <p:pic>
        <p:nvPicPr>
          <p:cNvPr id="21506" name="Picture 2" descr="C:\Documents and Settings\User\Рабочий стол\почта\2018\ЯНВАРЬ\12.01.2017\Новая папка (7)\IMG_20180112_1727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534"/>
          <a:stretch/>
        </p:blipFill>
        <p:spPr bwMode="auto">
          <a:xfrm>
            <a:off x="1115616" y="1628800"/>
            <a:ext cx="7128792" cy="500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82250"/>
            <a:ext cx="5792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Оптимизация </a:t>
            </a:r>
            <a:r>
              <a:rPr lang="ru-RU" b="1" dirty="0">
                <a:solidFill>
                  <a:srgbClr val="80013F"/>
                </a:solidFill>
              </a:rPr>
              <a:t>потока пациентов при  проведения лабораторных исследование для  детей старше </a:t>
            </a:r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3-х </a:t>
            </a:r>
            <a:r>
              <a:rPr lang="ru-RU" b="1" dirty="0">
                <a:solidFill>
                  <a:srgbClr val="80013F"/>
                </a:solidFill>
              </a:rPr>
              <a:t>лет (внутривенный забор крови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«Было-Стало»</a:t>
            </a:r>
          </a:p>
        </p:txBody>
      </p:sp>
      <p:pic>
        <p:nvPicPr>
          <p:cNvPr id="20482" name="Picture 2" descr="C:\Documents and Settings\User\Рабочий стол\почта\2018\ЯНВАРЬ\12.01.2017\Новая папка (6)\Новая папка\IMG-20180112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4302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Documents and Settings\User\Рабочий стол\почта\2018\ЯНВАРЬ\12.01.2017\Новая папка (6)\Новая папка\IMG-20180112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1"/>
            <a:ext cx="2382011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1772816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Было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7001" y="1753633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Стало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-99392"/>
            <a:ext cx="5792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>
                <a:solidFill>
                  <a:srgbClr val="80013F"/>
                </a:solidFill>
              </a:rPr>
              <a:t>Оптимизация работы врачей-специалистов </a:t>
            </a:r>
          </a:p>
          <a:p>
            <a:pPr lvl="0" algn="r"/>
            <a:r>
              <a:rPr lang="ru-RU" b="1" dirty="0">
                <a:solidFill>
                  <a:srgbClr val="80013F"/>
                </a:solidFill>
              </a:rPr>
              <a:t>(невролога и ортопеда) 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текущего состояния</a:t>
            </a:r>
          </a:p>
        </p:txBody>
      </p:sp>
      <p:pic>
        <p:nvPicPr>
          <p:cNvPr id="23554" name="Picture 2" descr="C:\Documents and Settings\User\Рабочий стол\почта\2018\ЯНВАРЬ\12.01.2017\Новая папка (8)\IMG_20180112_180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/>
          <a:stretch/>
        </p:blipFill>
        <p:spPr bwMode="auto">
          <a:xfrm>
            <a:off x="1817783" y="1577117"/>
            <a:ext cx="65946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71217"/>
            <a:ext cx="5148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>
                <a:solidFill>
                  <a:srgbClr val="80013F"/>
                </a:solidFill>
              </a:rPr>
              <a:t>Оптимизация работы врачей-специалистов </a:t>
            </a:r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(невролога </a:t>
            </a:r>
            <a:r>
              <a:rPr lang="ru-RU" b="1" dirty="0">
                <a:solidFill>
                  <a:srgbClr val="80013F"/>
                </a:solidFill>
              </a:rPr>
              <a:t>и ортопеда</a:t>
            </a:r>
            <a:r>
              <a:rPr lang="ru-RU" b="1" dirty="0" smtClean="0">
                <a:solidFill>
                  <a:srgbClr val="80013F"/>
                </a:solidFill>
              </a:rPr>
              <a:t>)  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проблем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4696"/>
              </p:ext>
            </p:extLst>
          </p:nvPr>
        </p:nvGraphicFramePr>
        <p:xfrm>
          <a:off x="251519" y="1772816"/>
          <a:ext cx="8715405" cy="4061071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1763689"/>
                <a:gridCol w="5077072"/>
                <a:gridCol w="1874644"/>
              </a:tblGrid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76064">
                <a:tc rowSpan="6"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A03060"/>
                          </a:solidFill>
                          <a:effectLst/>
                          <a:latin typeface="Times New Roman"/>
                        </a:rPr>
                        <a:t>1.Очередь на прием к </a:t>
                      </a:r>
                      <a:r>
                        <a:rPr lang="ru-RU" sz="1600" b="1" i="0" u="none" strike="noStrike" dirty="0" smtClean="0">
                          <a:solidFill>
                            <a:srgbClr val="A03060"/>
                          </a:solidFill>
                          <a:effectLst/>
                          <a:latin typeface="Times New Roman"/>
                        </a:rPr>
                        <a:t>врачу-специалисту </a:t>
                      </a:r>
                      <a:r>
                        <a:rPr lang="ru-RU" sz="1600" b="1" i="0" u="none" strike="noStrike" dirty="0" smtClean="0">
                          <a:solidFill>
                            <a:srgbClr val="A03060"/>
                          </a:solidFill>
                          <a:effectLst/>
                          <a:latin typeface="Times New Roman"/>
                        </a:rPr>
                        <a:t>10-12 человек               2.Запись на прием 17-19  дней                              3.Вемя ожидания приема врача до  15-17 минут</a:t>
                      </a:r>
                      <a:endParaRPr lang="ru-RU" sz="1600" b="1" i="0" u="none" strike="noStrike" dirty="0">
                        <a:solidFill>
                          <a:srgbClr val="A03060"/>
                        </a:solidFill>
                        <a:effectLst/>
                        <a:latin typeface="Times New Roman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Направление к специалистам только после осмотра педиатра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Сокращение  очереди и времени ожидания данной услуги           Улучшение качества оказания медицинской помощи специалистами (целевой показатель ожидания приема врача у кабинета 5-6 минут)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Запись на повторный прием на рабочем месте врача-специалиста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 специалистов строго по времени указанном на талоне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Четкая маршрутизация пациентов (с указанием номеров кабинетов врачей - специалистов)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Перераспределение обязанностей в оформлении документации между врачом и медсестрой на приеме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endParaRPr lang="ru-RU" sz="1600" b="1" i="0" u="none" strike="noStrike" dirty="0">
                        <a:solidFill>
                          <a:srgbClr val="A03060"/>
                        </a:solidFill>
                        <a:effectLst/>
                        <a:latin typeface="Times New Roman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Информатизация рабочего места и врача, и медицинской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сестры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1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71217"/>
            <a:ext cx="514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>
                <a:solidFill>
                  <a:srgbClr val="80013F"/>
                </a:solidFill>
              </a:rPr>
              <a:t>Оптимизация работы врачей-специалистов </a:t>
            </a:r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(невролога </a:t>
            </a:r>
            <a:r>
              <a:rPr lang="ru-RU" b="1" dirty="0">
                <a:solidFill>
                  <a:srgbClr val="80013F"/>
                </a:solidFill>
              </a:rPr>
              <a:t>и ортопеда</a:t>
            </a:r>
            <a:r>
              <a:rPr lang="ru-RU" b="1" dirty="0" smtClean="0">
                <a:solidFill>
                  <a:srgbClr val="80013F"/>
                </a:solidFill>
              </a:rPr>
              <a:t>)  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заключительного состояния</a:t>
            </a:r>
          </a:p>
        </p:txBody>
      </p:sp>
      <p:pic>
        <p:nvPicPr>
          <p:cNvPr id="24578" name="Picture 2" descr="C:\Documents and Settings\User\Рабочий стол\почта\2018\ЯНВАРЬ\12.01.2017\Новая папка (8)\IMG_20180112_180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21381"/>
          <a:stretch/>
        </p:blipFill>
        <p:spPr bwMode="auto">
          <a:xfrm>
            <a:off x="539552" y="1707331"/>
            <a:ext cx="8208912" cy="48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13" y="285750"/>
            <a:ext cx="6786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37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05990"/>
              </p:ext>
            </p:extLst>
          </p:nvPr>
        </p:nvGraphicFramePr>
        <p:xfrm>
          <a:off x="395536" y="1196752"/>
          <a:ext cx="8501094" cy="4968552"/>
        </p:xfrm>
        <a:graphic>
          <a:graphicData uri="http://schemas.openxmlformats.org/drawingml/2006/table">
            <a:tbl>
              <a:tblPr/>
              <a:tblGrid>
                <a:gridCol w="288032"/>
                <a:gridCol w="1080815"/>
                <a:gridCol w="2484816"/>
                <a:gridCol w="2160240"/>
                <a:gridCol w="2487191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 обучения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Организация, проводившая обучение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 персонала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сотрудников, прошедших обучение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скобках – процент от числа сотрудников мед. организаций, участвующих в проекте БП по соответствующим категориям персонала)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63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28.08.2017-02.09.2017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ВП «Кубанский государственный медицинский университет» МЗ РФ по теме «Бережливое производство в здравоохранении»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Руководители медицинских организаций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(100%)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21.087.2017-31.08.2017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ГБПОУ «Краснодарский краевой базовый медицинский колледж»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теме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Этико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деонтологические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аспекты профессиональной деятельности сотрудников регистратуры»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Медицинские регистраторы поликлиник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МБУЗ Детская городская поликлиника № 8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г.Краснодар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2 человека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20.09.2017 – 22.09.2017 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ГБПОУ «Краснодарский краевой базовый медицинский колледж»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теме :»Организация работы поликлиники с учетом бережливого производства»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Медицинские сестры, главные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семтры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МБУЗ Детская городская поликлиника № 8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г.Краснодар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3 человека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3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71217"/>
            <a:ext cx="514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>
                <a:solidFill>
                  <a:srgbClr val="80013F"/>
                </a:solidFill>
              </a:rPr>
              <a:t>Оптимизация работы врачей-специалистов </a:t>
            </a:r>
            <a:endParaRPr lang="ru-RU" b="1" dirty="0" smtClean="0">
              <a:solidFill>
                <a:srgbClr val="80013F"/>
              </a:solidFill>
            </a:endParaRPr>
          </a:p>
          <a:p>
            <a:pPr lvl="0" algn="r"/>
            <a:r>
              <a:rPr lang="ru-RU" b="1" dirty="0" smtClean="0">
                <a:solidFill>
                  <a:srgbClr val="80013F"/>
                </a:solidFill>
              </a:rPr>
              <a:t>(невролога </a:t>
            </a:r>
            <a:r>
              <a:rPr lang="ru-RU" b="1" dirty="0">
                <a:solidFill>
                  <a:srgbClr val="80013F"/>
                </a:solidFill>
              </a:rPr>
              <a:t>и ортопеда</a:t>
            </a:r>
            <a:r>
              <a:rPr lang="ru-RU" b="1" dirty="0" smtClean="0">
                <a:solidFill>
                  <a:srgbClr val="80013F"/>
                </a:solidFill>
              </a:rPr>
              <a:t>)  </a:t>
            </a:r>
          </a:p>
          <a:p>
            <a:pPr lvl="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МБУЗ ДГП № 8</a:t>
            </a:r>
            <a:endParaRPr lang="ru-RU" sz="1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«было – стало»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700808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Было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1700808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Стало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Documents and Settings\User\Рабочий стол\почта\2018\ЯНВАРЬ\12.01.2017\Новая папка (6)\Новая папка\IMG-20180112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6" y="2492895"/>
            <a:ext cx="2961329" cy="39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Documents and Settings\User\Рабочий стол\почта\2018\ЯНВАРЬ\12.01.2017\Новая папка (6)\Новая папка\IMG-20180112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24515"/>
            <a:ext cx="2937614" cy="39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13938" y="487612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8794" y="28572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 проекта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1655" y="1200859"/>
            <a:ext cx="2474562" cy="9043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Сокращение потока пациентов в регистратуру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0379" y="3492756"/>
            <a:ext cx="2481898" cy="8117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Сокращение времени ожидания в очереди на забор крови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606644"/>
              </p:ext>
            </p:extLst>
          </p:nvPr>
        </p:nvGraphicFramePr>
        <p:xfrm>
          <a:off x="3107521" y="1200859"/>
          <a:ext cx="5832648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01655" y="5519068"/>
            <a:ext cx="2481898" cy="8117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Сокращение времени ожидания в очереди в регистратуру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0379" y="2425180"/>
            <a:ext cx="2481898" cy="9318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Сокращение времени ожидания в очереди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прием к врачу-специалисту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0379" y="4470243"/>
            <a:ext cx="2481898" cy="8117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Улучшение  качества оказания медицинской помощи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347864" y="1623152"/>
            <a:ext cx="360040" cy="335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822153" y="2425180"/>
            <a:ext cx="360040" cy="335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067944" y="3237220"/>
            <a:ext cx="360040" cy="335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995936" y="4035236"/>
            <a:ext cx="360040" cy="335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823279" y="4929887"/>
            <a:ext cx="360040" cy="335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347864" y="5757053"/>
            <a:ext cx="360040" cy="335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9662" y="2204864"/>
            <a:ext cx="5184576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37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8813" y="285750"/>
            <a:ext cx="6786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59334"/>
              </p:ext>
            </p:extLst>
          </p:nvPr>
        </p:nvGraphicFramePr>
        <p:xfrm>
          <a:off x="395536" y="1772816"/>
          <a:ext cx="8501094" cy="3483416"/>
        </p:xfrm>
        <a:graphic>
          <a:graphicData uri="http://schemas.openxmlformats.org/drawingml/2006/table">
            <a:tbl>
              <a:tblPr/>
              <a:tblGrid>
                <a:gridCol w="288032"/>
                <a:gridCol w="1080815"/>
                <a:gridCol w="2484816"/>
                <a:gridCol w="2160240"/>
                <a:gridCol w="2487191"/>
              </a:tblGrid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 обучения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Организация, проводившая обучение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 персонала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сотрудников, прошедших обучение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скобках – процент от числа сотрудников мед. организаций, участвующих в проекте БП по соответствующим категориям персонала)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63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19.10.2017-23.10.2017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ГБПОУ «Краснодарский краевой базовый медицинский колледж»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теме «Организация прививочного кабинета в рамках пилотного проекта»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Медицинские сестры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МБУЗ Детская городская поликлиника № 8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г.Краснодар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 человека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08.11.2017-09.11.2017</a:t>
                      </a:r>
                    </a:p>
                  </a:txBody>
                  <a:tcPr marL="63156" marR="63156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МЗ РФ Координационный совет по развитию непрерывного медицинского и фармацевтического образования</a:t>
                      </a: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Заместители главных врачей поликлиник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МБУЗ Детская городская поликлиника № 8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г.Краснодар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 человека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56" marR="63156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301897" y="980729"/>
            <a:ext cx="2422231" cy="648071"/>
            <a:chOff x="363993" y="1839"/>
            <a:chExt cx="2134199" cy="1067099"/>
          </a:xfrm>
          <a:scene3d>
            <a:camera prst="orthographicFront"/>
            <a:lightRig rig="chilly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63993" y="1839"/>
              <a:ext cx="2134199" cy="106709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95247" y="33093"/>
              <a:ext cx="2071691" cy="10045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i="1" kern="1200" dirty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Министерство здравоохранения Краснодарского края</a:t>
              </a:r>
              <a:endParaRPr lang="ru-RU" sz="1300" b="1" i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60665" y="1772816"/>
            <a:ext cx="2363463" cy="792088"/>
            <a:chOff x="2149529" y="660674"/>
            <a:chExt cx="3549813" cy="1774906"/>
          </a:xfrm>
          <a:scene3d>
            <a:camera prst="orthographicFront"/>
            <a:lightRig rig="chilly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2149529" y="660674"/>
              <a:ext cx="3549813" cy="1774906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149529" y="660674"/>
              <a:ext cx="3549813" cy="17749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Проектный офис министерства здравоохранения Краснодарского края</a:t>
              </a:r>
              <a:endParaRPr lang="ru-RU" sz="1400" b="1" i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19638" y="2852936"/>
            <a:ext cx="2404490" cy="720080"/>
            <a:chOff x="2149529" y="660674"/>
            <a:chExt cx="3634715" cy="1817214"/>
          </a:xfrm>
          <a:scene3d>
            <a:camera prst="orthographicFront"/>
            <a:lightRig rig="chilly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2149529" y="660674"/>
              <a:ext cx="3549813" cy="1774906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2234432" y="702982"/>
              <a:ext cx="3549812" cy="17749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Проектный офис управления здравоохранения Краснодарского края</a:t>
              </a:r>
              <a:endParaRPr lang="ru-RU" sz="1400" b="1" i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7544" y="3789040"/>
            <a:ext cx="2363463" cy="720080"/>
            <a:chOff x="2126608" y="618366"/>
            <a:chExt cx="3572734" cy="1817214"/>
          </a:xfrm>
          <a:scene3d>
            <a:camera prst="orthographicFront"/>
            <a:lightRig rig="chilly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2149529" y="660674"/>
              <a:ext cx="3549813" cy="1774906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126608" y="618366"/>
              <a:ext cx="3549812" cy="17749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 smtClean="0">
                  <a:solidFill>
                    <a:schemeClr val="tx1"/>
                  </a:solidFill>
                  <a:latin typeface="Calibri"/>
                </a:rPr>
                <a:t>Пилотная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 smtClean="0">
                  <a:solidFill>
                    <a:schemeClr val="tx1"/>
                  </a:solidFill>
                  <a:latin typeface="Calibri"/>
                </a:rPr>
                <a:t>МБУЗ </a:t>
              </a:r>
              <a:r>
                <a:rPr lang="ru-RU" sz="1400" b="1" i="1" dirty="0">
                  <a:solidFill>
                    <a:schemeClr val="tx1"/>
                  </a:solidFill>
                  <a:latin typeface="Calibri"/>
                </a:rPr>
                <a:t>Детская городская поликлиника №1 </a:t>
              </a:r>
              <a:r>
                <a:rPr lang="ru-RU" sz="1400" b="1" i="1" dirty="0" err="1" smtClean="0">
                  <a:solidFill>
                    <a:schemeClr val="tx1"/>
                  </a:solidFill>
                  <a:latin typeface="Calibri"/>
                </a:rPr>
                <a:t>г.Краснодар</a:t>
              </a:r>
              <a:endParaRPr lang="ru-RU" sz="1400" b="1" i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67944" y="3789040"/>
            <a:ext cx="4748891" cy="1008112"/>
            <a:chOff x="2068709" y="407116"/>
            <a:chExt cx="4683503" cy="2028464"/>
          </a:xfrm>
          <a:scene3d>
            <a:camera prst="orthographicFront"/>
            <a:lightRig rig="chilly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2149529" y="660674"/>
              <a:ext cx="3549813" cy="1774906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68709" y="407116"/>
              <a:ext cx="4683503" cy="2028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b="1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ПИЛОТНАЯ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b="1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ГБУЗ </a:t>
              </a:r>
              <a:r>
                <a:rPr lang="ru-RU" sz="14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«НИИ-ККБ№1»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Амбулаторно-поликлиническое отделение для прикрепленного населения г. </a:t>
              </a:r>
              <a:r>
                <a:rPr lang="ru-RU" sz="1400" b="1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Краснодара</a:t>
              </a:r>
              <a:endParaRPr lang="ru-RU" sz="1400" b="1" i="1" dirty="0">
                <a:solidFill>
                  <a:schemeClr val="tx1"/>
                </a:solidFill>
                <a:latin typeface="Calibri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37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2859"/>
            <a:ext cx="52673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07504" y="4821542"/>
            <a:ext cx="1296144" cy="981075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Тиражируемая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МБУЗ </a:t>
            </a: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Детская городская поликлиника </a:t>
            </a: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№9 </a:t>
            </a:r>
            <a:r>
              <a:rPr lang="ru-RU" sz="1400" b="1" i="1" dirty="0" err="1" smtClean="0">
                <a:solidFill>
                  <a:schemeClr val="tx1"/>
                </a:solidFill>
                <a:latin typeface="Calibri"/>
              </a:rPr>
              <a:t>г.Краснодар</a:t>
            </a:r>
            <a:endParaRPr lang="ru-RU" sz="1400" b="1" i="1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03848" y="5106979"/>
            <a:ext cx="1333354" cy="914309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Тиражируемая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МБУЗ Городская </a:t>
            </a: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поликлиника </a:t>
            </a: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№9 </a:t>
            </a:r>
            <a:r>
              <a:rPr lang="ru-RU" sz="1400" b="1" i="1" dirty="0" err="1" smtClean="0">
                <a:solidFill>
                  <a:schemeClr val="tx1"/>
                </a:solidFill>
                <a:latin typeface="Calibri"/>
              </a:rPr>
              <a:t>г.Краснодар</a:t>
            </a:r>
            <a:endParaRPr lang="ru-RU" sz="1400" b="1" i="1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5102475"/>
            <a:ext cx="1333354" cy="914309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Тиражируемая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МБУЗ Городская </a:t>
            </a: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поликлиника </a:t>
            </a: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№3 </a:t>
            </a:r>
            <a:r>
              <a:rPr lang="ru-RU" sz="1400" b="1" i="1" dirty="0" err="1" smtClean="0">
                <a:solidFill>
                  <a:schemeClr val="tx1"/>
                </a:solidFill>
                <a:latin typeface="Calibri"/>
              </a:rPr>
              <a:t>г.Краснодар</a:t>
            </a:r>
            <a:endParaRPr lang="ru-RU" sz="1400" b="1" i="1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84168" y="5106979"/>
            <a:ext cx="1440160" cy="914309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Тиражируемая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МБУЗ Городская </a:t>
            </a: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поликлиника </a:t>
            </a: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№25 </a:t>
            </a:r>
            <a:r>
              <a:rPr lang="ru-RU" sz="1400" b="1" i="1" dirty="0" err="1" smtClean="0">
                <a:solidFill>
                  <a:schemeClr val="tx1"/>
                </a:solidFill>
                <a:latin typeface="Calibri"/>
              </a:rPr>
              <a:t>г.Краснодар</a:t>
            </a:r>
            <a:endParaRPr lang="ru-RU" sz="1400" b="1" i="1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96336" y="5118165"/>
            <a:ext cx="1477370" cy="914309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Тиражируемая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МБУЗ Городская </a:t>
            </a: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поликлиника </a:t>
            </a: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№15 </a:t>
            </a:r>
            <a:r>
              <a:rPr lang="ru-RU" sz="1400" b="1" i="1" dirty="0" err="1" smtClean="0">
                <a:solidFill>
                  <a:schemeClr val="tx1"/>
                </a:solidFill>
                <a:latin typeface="Calibri"/>
              </a:rPr>
              <a:t>г.Краснодар</a:t>
            </a:r>
            <a:endParaRPr lang="ru-RU" sz="1400" b="1" i="1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41693" y="4828373"/>
            <a:ext cx="1296144" cy="981075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Тиражируемая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МБУЗ </a:t>
            </a:r>
            <a:r>
              <a:rPr lang="ru-RU" sz="1400" b="1" i="1" dirty="0">
                <a:solidFill>
                  <a:schemeClr val="tx1"/>
                </a:solidFill>
                <a:latin typeface="Calibri"/>
              </a:rPr>
              <a:t>Детская городская поликлиника </a:t>
            </a:r>
            <a:r>
              <a:rPr lang="ru-RU" sz="1400" b="1" i="1" dirty="0" smtClean="0">
                <a:solidFill>
                  <a:schemeClr val="tx1"/>
                </a:solidFill>
                <a:latin typeface="Calibri"/>
              </a:rPr>
              <a:t>№8 </a:t>
            </a:r>
            <a:r>
              <a:rPr lang="ru-RU" sz="1400" b="1" i="1" dirty="0" err="1" smtClean="0">
                <a:solidFill>
                  <a:schemeClr val="tx1"/>
                </a:solidFill>
                <a:latin typeface="Calibri"/>
              </a:rPr>
              <a:t>г.Краснодар</a:t>
            </a:r>
            <a:endParaRPr lang="ru-RU" sz="1400" b="1" i="1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>
            <a:off x="4017640" y="16288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123728" y="3717032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123728" y="371703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804248" y="371703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8" idx="0"/>
          </p:cNvCxnSpPr>
          <p:nvPr/>
        </p:nvCxnSpPr>
        <p:spPr>
          <a:xfrm>
            <a:off x="4537202" y="2564904"/>
            <a:ext cx="12764" cy="304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63988" y="35730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43608" y="4653136"/>
            <a:ext cx="1246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единительная линия 3072"/>
          <p:cNvCxnSpPr/>
          <p:nvPr/>
        </p:nvCxnSpPr>
        <p:spPr>
          <a:xfrm>
            <a:off x="1641693" y="45091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единительная линия 3076"/>
          <p:cNvCxnSpPr/>
          <p:nvPr/>
        </p:nvCxnSpPr>
        <p:spPr>
          <a:xfrm>
            <a:off x="1043608" y="4653136"/>
            <a:ext cx="0" cy="175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единительная линия 3078"/>
          <p:cNvCxnSpPr>
            <a:endCxn id="39" idx="0"/>
          </p:cNvCxnSpPr>
          <p:nvPr/>
        </p:nvCxnSpPr>
        <p:spPr>
          <a:xfrm>
            <a:off x="2289765" y="4653136"/>
            <a:ext cx="0" cy="175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единительная линия 3080"/>
          <p:cNvCxnSpPr/>
          <p:nvPr/>
        </p:nvCxnSpPr>
        <p:spPr>
          <a:xfrm>
            <a:off x="4017640" y="4941168"/>
            <a:ext cx="4317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Прямая соединительная линия 3082"/>
          <p:cNvCxnSpPr/>
          <p:nvPr/>
        </p:nvCxnSpPr>
        <p:spPr>
          <a:xfrm>
            <a:off x="6442389" y="479715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Прямая соединительная линия 3084"/>
          <p:cNvCxnSpPr/>
          <p:nvPr/>
        </p:nvCxnSpPr>
        <p:spPr>
          <a:xfrm>
            <a:off x="4017640" y="4941168"/>
            <a:ext cx="0" cy="176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Прямая соединительная линия 3086"/>
          <p:cNvCxnSpPr/>
          <p:nvPr/>
        </p:nvCxnSpPr>
        <p:spPr>
          <a:xfrm>
            <a:off x="8335021" y="4941168"/>
            <a:ext cx="0" cy="161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Прямая соединительная линия 3088"/>
          <p:cNvCxnSpPr>
            <a:endCxn id="36" idx="0"/>
          </p:cNvCxnSpPr>
          <p:nvPr/>
        </p:nvCxnSpPr>
        <p:spPr>
          <a:xfrm>
            <a:off x="5310685" y="4941168"/>
            <a:ext cx="0" cy="161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Прямая соединительная линия 3090"/>
          <p:cNvCxnSpPr>
            <a:endCxn id="37" idx="0"/>
          </p:cNvCxnSpPr>
          <p:nvPr/>
        </p:nvCxnSpPr>
        <p:spPr>
          <a:xfrm>
            <a:off x="6804248" y="4941168"/>
            <a:ext cx="0" cy="165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37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4092" y="201414"/>
            <a:ext cx="504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ПРОЕКТНЫЙ  ОФИС  </a:t>
            </a:r>
          </a:p>
          <a:p>
            <a:pPr algn="r"/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</a:t>
            </a:r>
          </a:p>
          <a:p>
            <a:pPr algn="r"/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28464416"/>
              </p:ext>
            </p:extLst>
          </p:nvPr>
        </p:nvGraphicFramePr>
        <p:xfrm>
          <a:off x="0" y="1124744"/>
          <a:ext cx="8715404" cy="370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330358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3" descr="C:\Documents and Settings\User\Рабочий стол\IMG_2697.JPG"/>
          <p:cNvPicPr>
            <a:picLocks/>
          </p:cNvPicPr>
          <p:nvPr/>
        </p:nvPicPr>
        <p:blipFill>
          <a:blip r:embed="rId9" cstate="print">
            <a:lum bright="20000" contrast="40000"/>
          </a:blip>
          <a:stretch>
            <a:fillRect/>
          </a:stretch>
        </p:blipFill>
        <p:spPr bwMode="auto">
          <a:xfrm>
            <a:off x="4247870" y="4581128"/>
            <a:ext cx="450059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3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37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95936" y="188640"/>
            <a:ext cx="4968552" cy="79208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МУНИЦИПАЛЬНОЕ БЮДЖЕТНОЕ УЧРЕЖДЕНИЕ ЗДРАВООХРАНЕНИЯ  ДЕТСКАЯ ГОРОДСКАЯ ПОЛИКЛИНИКА № 8 Г. КРАСНОДАР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035" y="2060848"/>
            <a:ext cx="7706642" cy="2880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Рудометкина Светлана Петровна, заместитель главного врача по медицинской части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Мамонтова Светлана Андреевна, зав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отделением 				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Усачева Ирина Викторовна, зав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отделением 				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Глущенко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Наталья Петровна, главная медсестра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Стефанова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Елена Анатольевна, старшая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медицинская сестра			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Рыжков Сергей Борисович,  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АХО				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Радько Светлана Юрьевна, 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отдела кадров				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Манюкова Ольга Григорьевна,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нженер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ОТ				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Бондаренко Елена Алексеевна, старший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регистратор				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Агибайлова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Светлана Викторовна, сестра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хозяйка				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Крыщенко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Светлана Владимировна, зам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главного врача по экономическим вопросам	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Смирнов Анатолий Юрьевич, техник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642178" cy="573325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Рабочая группа  проекта  медицинской  организации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rtl="0"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 рабочей группы МО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rtl="0"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Саркисова Ольга Алексеевна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, главный врач</a:t>
            </a:r>
          </a:p>
          <a:p>
            <a:pPr lvl="1" rtl="0">
              <a:buChar char="•"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lvl="1" rtl="0">
              <a:buChar char="•"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Сотрудники  рабочей группы  МО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\Рабочий стол\почта\2018\ЯНВАРЬ\12.01.2017\Новая папка (2)\IMG-20180112-WA0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6" b="15265"/>
          <a:stretch/>
        </p:blipFill>
        <p:spPr bwMode="auto">
          <a:xfrm>
            <a:off x="467544" y="5013176"/>
            <a:ext cx="2952328" cy="16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User\Рабочий стол\почта\2018\ЯНВАРЬ\12.01.2017\Новая папка (2)\IMG-20180112-WA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9750" b="9406"/>
          <a:stretch/>
        </p:blipFill>
        <p:spPr bwMode="auto">
          <a:xfrm>
            <a:off x="3778713" y="5020360"/>
            <a:ext cx="1657383" cy="16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User\Рабочий стол\почта\2018\ЯНВАРЬ\12.01.2017\Новая папка (2)\IMG-20180112-WA0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23362"/>
          <a:stretch/>
        </p:blipFill>
        <p:spPr bwMode="auto">
          <a:xfrm>
            <a:off x="5662221" y="5064661"/>
            <a:ext cx="2435456" cy="16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/>
          <p:cNvSpPr/>
          <p:nvPr/>
        </p:nvSpPr>
        <p:spPr>
          <a:xfrm rot="10800000">
            <a:off x="1429717" y="4221088"/>
            <a:ext cx="6408712" cy="8459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1412134" y="2871088"/>
            <a:ext cx="6408712" cy="8459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37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4513" y="212447"/>
            <a:ext cx="6347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НОРМАТИВНОЕ  РЕГУЛИРОВАНИЕ 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ПРОЕКТА НА УРОВНЕ МО. </a:t>
            </a:r>
          </a:p>
          <a:p>
            <a:pPr algn="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МБУЗ ДЕТСКАЯ ГОРОДСКАЯ ПОЛИКЛИНИКА № 8 Г. КРАСНОДАРА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1403645" y="1700808"/>
            <a:ext cx="6408712" cy="8459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39552" y="1556792"/>
            <a:ext cx="1054379" cy="1030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700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 № 156 от 29.08.2017 года «О мероприятиях по реализации «Бережливая поликлиника в МБУЗ ДГП № 8»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2243" y="2780928"/>
            <a:ext cx="1054379" cy="1030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90784" y="28529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Положение о рабочей группе по реализации проекта «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Бережливая поликлиника в МБУЗ ДГП № 8» от 29.08.2017 года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84513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Тактический план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проекта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Бережливая поликлиника в МБУЗ ДГП № 8»</a:t>
            </a:r>
          </a:p>
        </p:txBody>
      </p:sp>
      <p:sp>
        <p:nvSpPr>
          <p:cNvPr id="22" name="Овал 21"/>
          <p:cNvSpPr/>
          <p:nvPr/>
        </p:nvSpPr>
        <p:spPr>
          <a:xfrm>
            <a:off x="565293" y="4142477"/>
            <a:ext cx="1054379" cy="1030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10800000">
            <a:off x="1475656" y="5535384"/>
            <a:ext cx="6408712" cy="8459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5293" y="5445224"/>
            <a:ext cx="1054379" cy="1030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2520" y="56659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Дорожная карта реализации проекта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Бережливая поликлиника в МБУЗ ДГП № 8»</a:t>
            </a:r>
          </a:p>
        </p:txBody>
      </p:sp>
    </p:spTree>
    <p:extLst>
      <p:ext uri="{BB962C8B-B14F-4D97-AF65-F5344CB8AC3E}">
        <p14:creationId xmlns:p14="http://schemas.microsoft.com/office/powerpoint/2010/main" val="10132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45"/>
            <a:ext cx="331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4513" y="212447"/>
            <a:ext cx="6347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НОРМАТИВНОЕ  РЕГУЛИРОВАНИЕ 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ПРОЕКТА НА УРОВНЕ МО. </a:t>
            </a:r>
          </a:p>
          <a:p>
            <a:pPr algn="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МБУЗ ДЕТСКАЯ ГОРОДСКАЯ ПОЛИКЛИНИКА № 8 Г. КРАСНОДАРА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почта\2018\ЯНВАРЬ\12.01.2017\Новая папка (3)\IMG-20180112-WA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/>
          <a:stretch/>
        </p:blipFill>
        <p:spPr bwMode="auto">
          <a:xfrm>
            <a:off x="67949" y="1325802"/>
            <a:ext cx="5690088" cy="53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почта\2018\ЯНВАРЬ\12.01.2017\Новая папка (3)\IMG-20180112-WA0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5141" r="2206" b="14065"/>
          <a:stretch/>
        </p:blipFill>
        <p:spPr bwMode="auto">
          <a:xfrm>
            <a:off x="5127364" y="3356992"/>
            <a:ext cx="3999520" cy="336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2410</Words>
  <Application>Microsoft Office PowerPoint</Application>
  <PresentationFormat>Экран (4:3)</PresentationFormat>
  <Paragraphs>390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 Министерство здравоохранения Краснодарского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Министерство здравоохранения Краснодарского края </dc:title>
  <cp:lastModifiedBy>User</cp:lastModifiedBy>
  <cp:revision>53</cp:revision>
  <dcterms:modified xsi:type="dcterms:W3CDTF">2018-01-15T07:09:44Z</dcterms:modified>
</cp:coreProperties>
</file>